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97"/>
  </p:notesMasterIdLst>
  <p:sldIdLst>
    <p:sldId id="256" r:id="rId2"/>
    <p:sldId id="258" r:id="rId3"/>
    <p:sldId id="374" r:id="rId4"/>
    <p:sldId id="415" r:id="rId5"/>
    <p:sldId id="416" r:id="rId6"/>
    <p:sldId id="375" r:id="rId7"/>
    <p:sldId id="417" r:id="rId8"/>
    <p:sldId id="376" r:id="rId9"/>
    <p:sldId id="418" r:id="rId10"/>
    <p:sldId id="419" r:id="rId11"/>
    <p:sldId id="421" r:id="rId12"/>
    <p:sldId id="420" r:id="rId13"/>
    <p:sldId id="422" r:id="rId14"/>
    <p:sldId id="423" r:id="rId15"/>
    <p:sldId id="425" r:id="rId16"/>
    <p:sldId id="426" r:id="rId17"/>
    <p:sldId id="427" r:id="rId18"/>
    <p:sldId id="428" r:id="rId19"/>
    <p:sldId id="429" r:id="rId20"/>
    <p:sldId id="430" r:id="rId21"/>
    <p:sldId id="431" r:id="rId22"/>
    <p:sldId id="432" r:id="rId23"/>
    <p:sldId id="433" r:id="rId24"/>
    <p:sldId id="434" r:id="rId25"/>
    <p:sldId id="435" r:id="rId26"/>
    <p:sldId id="436" r:id="rId27"/>
    <p:sldId id="437" r:id="rId28"/>
    <p:sldId id="438" r:id="rId29"/>
    <p:sldId id="439" r:id="rId30"/>
    <p:sldId id="440" r:id="rId31"/>
    <p:sldId id="441" r:id="rId32"/>
    <p:sldId id="442" r:id="rId33"/>
    <p:sldId id="443" r:id="rId34"/>
    <p:sldId id="444" r:id="rId35"/>
    <p:sldId id="445" r:id="rId36"/>
    <p:sldId id="446" r:id="rId37"/>
    <p:sldId id="447" r:id="rId38"/>
    <p:sldId id="448" r:id="rId39"/>
    <p:sldId id="449" r:id="rId40"/>
    <p:sldId id="450" r:id="rId41"/>
    <p:sldId id="451" r:id="rId42"/>
    <p:sldId id="452" r:id="rId43"/>
    <p:sldId id="453" r:id="rId44"/>
    <p:sldId id="454" r:id="rId45"/>
    <p:sldId id="455" r:id="rId46"/>
    <p:sldId id="456" r:id="rId47"/>
    <p:sldId id="457" r:id="rId48"/>
    <p:sldId id="458" r:id="rId49"/>
    <p:sldId id="459" r:id="rId50"/>
    <p:sldId id="460" r:id="rId51"/>
    <p:sldId id="461" r:id="rId52"/>
    <p:sldId id="462" r:id="rId53"/>
    <p:sldId id="463" r:id="rId54"/>
    <p:sldId id="465" r:id="rId55"/>
    <p:sldId id="464" r:id="rId56"/>
    <p:sldId id="466" r:id="rId57"/>
    <p:sldId id="467" r:id="rId58"/>
    <p:sldId id="468" r:id="rId59"/>
    <p:sldId id="469" r:id="rId60"/>
    <p:sldId id="470" r:id="rId61"/>
    <p:sldId id="471" r:id="rId62"/>
    <p:sldId id="472" r:id="rId63"/>
    <p:sldId id="473" r:id="rId64"/>
    <p:sldId id="474" r:id="rId65"/>
    <p:sldId id="475" r:id="rId66"/>
    <p:sldId id="476" r:id="rId67"/>
    <p:sldId id="477" r:id="rId68"/>
    <p:sldId id="478" r:id="rId69"/>
    <p:sldId id="479" r:id="rId70"/>
    <p:sldId id="480" r:id="rId71"/>
    <p:sldId id="481" r:id="rId72"/>
    <p:sldId id="482" r:id="rId73"/>
    <p:sldId id="483" r:id="rId74"/>
    <p:sldId id="484" r:id="rId75"/>
    <p:sldId id="485" r:id="rId76"/>
    <p:sldId id="486" r:id="rId77"/>
    <p:sldId id="487" r:id="rId78"/>
    <p:sldId id="488" r:id="rId79"/>
    <p:sldId id="489" r:id="rId80"/>
    <p:sldId id="490" r:id="rId81"/>
    <p:sldId id="491" r:id="rId82"/>
    <p:sldId id="492" r:id="rId83"/>
    <p:sldId id="493" r:id="rId84"/>
    <p:sldId id="494" r:id="rId85"/>
    <p:sldId id="495" r:id="rId86"/>
    <p:sldId id="496" r:id="rId87"/>
    <p:sldId id="497" r:id="rId88"/>
    <p:sldId id="498" r:id="rId89"/>
    <p:sldId id="499" r:id="rId90"/>
    <p:sldId id="500" r:id="rId91"/>
    <p:sldId id="501" r:id="rId92"/>
    <p:sldId id="502" r:id="rId93"/>
    <p:sldId id="503" r:id="rId94"/>
    <p:sldId id="504" r:id="rId95"/>
    <p:sldId id="372" r:id="rId96"/>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4" autoAdjust="0"/>
    <p:restoredTop sz="79283" autoAdjust="0"/>
  </p:normalViewPr>
  <p:slideViewPr>
    <p:cSldViewPr>
      <p:cViewPr varScale="1">
        <p:scale>
          <a:sx n="77" d="100"/>
          <a:sy n="77" d="100"/>
        </p:scale>
        <p:origin x="-2192" y="-104"/>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notesMaster" Target="notesMasters/notesMaster1.xml"/><Relationship Id="rId98" Type="http://schemas.openxmlformats.org/officeDocument/2006/relationships/printerSettings" Target="printerSettings/printerSettings1.bin"/><Relationship Id="rId99" Type="http://schemas.openxmlformats.org/officeDocument/2006/relationships/commentAuthors" Target="commentAuthor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esProps" Target="pres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4/10/17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dirty="0"/>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dirty="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dirty="0"/>
          </a:p>
        </p:txBody>
      </p:sp>
    </p:spTree>
    <p:extLst>
      <p:ext uri="{BB962C8B-B14F-4D97-AF65-F5344CB8AC3E}">
        <p14:creationId xmlns:p14="http://schemas.microsoft.com/office/powerpoint/2010/main" val="178571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15</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16</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17</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Note: </a:t>
            </a:r>
            <a:r>
              <a:rPr lang="en-US" sz="1200" kern="1200" dirty="0" smtClean="0">
                <a:solidFill>
                  <a:schemeClr val="tx1"/>
                </a:solidFill>
                <a:effectLst/>
                <a:latin typeface="+mn-lt"/>
                <a:ea typeface="+mn-ea"/>
                <a:cs typeface="+mn-cs"/>
              </a:rPr>
              <a:t>You must have Microsoft Project Professional 2016 to sync or import tasks from a SharePoint task list.</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18</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u="none" strike="noStrike" baseline="0" dirty="0" smtClean="0">
              <a:latin typeface="Segoe"/>
              <a:ea typeface="ＭＳ ゴシック"/>
            </a:endParaRPr>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19</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u="none" strike="noStrike" baseline="0" dirty="0" smtClean="0">
              <a:latin typeface="Segoe"/>
              <a:ea typeface="ＭＳ ゴシック"/>
            </a:endParaRPr>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20</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21</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22</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23</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Task Usage view</a:t>
            </a:r>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24</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Your screen might be different if default settings have been changed or if other preferences have been set. Later, you will set the option directing the software to go directly to the Gantt Chart view.</a:t>
            </a:r>
            <a:endParaRPr lang="en-US" b="0" i="0" u="none" strike="noStrike" baseline="0" dirty="0" smtClean="0">
              <a:latin typeface="Segoe"/>
              <a:ea typeface="ＭＳ ゴシック"/>
            </a:endParaRPr>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3</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25</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Take Note: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You have already seen three of the default views in Microsoft Project, including the Gantt Chart view, Resource Sheet view, and the Task Usage view.</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26</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27</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28</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29</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30</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31</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32</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Manually scheduled notification</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33</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34</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u="none" strike="noStrike" baseline="0" dirty="0" smtClean="0">
              <a:latin typeface="Segoe"/>
              <a:ea typeface="ＭＳ ゴシック"/>
            </a:endParaRPr>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4</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Note: </a:t>
            </a:r>
            <a:r>
              <a:rPr lang="en-US" sz="1200" kern="1200" dirty="0" smtClean="0">
                <a:solidFill>
                  <a:schemeClr val="tx1"/>
                </a:solidFill>
                <a:effectLst/>
                <a:latin typeface="+mn-lt"/>
                <a:ea typeface="+mn-ea"/>
                <a:cs typeface="+mn-cs"/>
              </a:rPr>
              <a:t>By default, Microsoft Project uses the current date as the project start date.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35</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Sett</a:t>
            </a:r>
            <a:r>
              <a:rPr lang="en-US" sz="1200" kern="1200" dirty="0" smtClean="0">
                <a:solidFill>
                  <a:schemeClr val="tx1"/>
                </a:solidFill>
                <a:effectLst/>
                <a:latin typeface="+mn-lt"/>
                <a:ea typeface="+mn-ea"/>
                <a:cs typeface="+mn-cs"/>
              </a:rPr>
              <a:t>ing the start date in the Project Information dialog box</a:t>
            </a:r>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36</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Take Note: You can also quickly set the start date in the Project Information dialog box by highlighting the current date in the Start Date text box and keying the start date in month/day/year format.</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37</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Note: </a:t>
            </a:r>
            <a:r>
              <a:rPr lang="en-US" sz="1200" kern="1200" dirty="0" smtClean="0">
                <a:solidFill>
                  <a:schemeClr val="tx1"/>
                </a:solidFill>
                <a:effectLst/>
                <a:latin typeface="+mn-lt"/>
                <a:ea typeface="+mn-ea"/>
                <a:cs typeface="+mn-cs"/>
              </a:rPr>
              <a:t>You can also have Microsoft Project save your project schedule at specified intervals. On the File tab, click Options in the navigation bar and then select Save. In the Save Options dialog box, under Save Projects, select the Auto Save Every check box and then specify the time interval at which you want Microsoft Project to automatically save your file.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38</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39</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Base calendars can be created and assigned to a project, a resource, or a task. Project, resource, and task calendars are used in scheduling tasks. If resources are assigned to tasks, the task is scheduled based upon the resource calendar. If a task calendar is used to schedule a task and the resources assigned do not work during the task calendar’s working hours, you will receive a warning about an assignment mismatch.</a:t>
            </a:r>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40</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41</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Change Working Time dialog box</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42</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43</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44</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This view displays various task data as well as a graphical display of how the project is currently scheduled.</a:t>
            </a:r>
            <a:endParaRPr lang="en-US" b="0" i="0" u="none" strike="noStrike" baseline="0" dirty="0" smtClean="0">
              <a:latin typeface="Segoe"/>
              <a:ea typeface="ＭＳ ゴシック"/>
            </a:endParaRPr>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5</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45</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46</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47</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48</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49</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u="none" strike="noStrike" baseline="0" dirty="0" smtClean="0">
              <a:latin typeface="Segoe"/>
              <a:ea typeface="ＭＳ ゴシック"/>
            </a:endParaRPr>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50</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Calendar options</a:t>
            </a:r>
            <a:r>
              <a:rPr lang="en-US" dirty="0" smtClean="0">
                <a:effectLst/>
              </a:rPr>
              <a:t> </a:t>
            </a:r>
            <a:endParaRPr lang="en-US" b="0" i="0" u="none" strike="noStrike" baseline="0" dirty="0" smtClean="0">
              <a:latin typeface="Segoe"/>
              <a:ea typeface="ＭＳ ゴシック"/>
            </a:endParaRPr>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51</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u="none" strike="noStrike" baseline="0" dirty="0" smtClean="0">
              <a:latin typeface="Segoe"/>
              <a:ea typeface="ＭＳ ゴシック"/>
            </a:endParaRPr>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52</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u="none" strike="noStrike" baseline="0" dirty="0" smtClean="0">
              <a:latin typeface="Segoe"/>
              <a:ea typeface="ＭＳ ゴシック"/>
            </a:endParaRPr>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53</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u="none" strike="noStrike" baseline="0" dirty="0" smtClean="0">
              <a:latin typeface="Segoe"/>
              <a:ea typeface="ＭＳ ゴシック"/>
            </a:endParaRPr>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54</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Note: </a:t>
            </a:r>
            <a:r>
              <a:rPr lang="en-US" sz="1200" kern="1200" dirty="0" smtClean="0">
                <a:solidFill>
                  <a:schemeClr val="tx1"/>
                </a:solidFill>
                <a:effectLst/>
                <a:latin typeface="+mn-lt"/>
                <a:ea typeface="+mn-ea"/>
                <a:cs typeface="+mn-cs"/>
              </a:rPr>
              <a:t>You must be connected to the Internet to gain access to online templates.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10</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u="none" strike="noStrike" baseline="0" dirty="0" smtClean="0">
              <a:latin typeface="Segoe"/>
              <a:ea typeface="ＭＳ ゴシック"/>
            </a:endParaRPr>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55</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Gantt chart showing task durations entered</a:t>
            </a:r>
            <a:r>
              <a:rPr lang="en-US" dirty="0" smtClean="0">
                <a:effectLst/>
              </a:rPr>
              <a:t> </a:t>
            </a:r>
            <a:endParaRPr lang="en-US" b="0" i="0" u="none" strike="noStrike" baseline="0" dirty="0" smtClean="0">
              <a:latin typeface="Segoe"/>
              <a:ea typeface="ＭＳ ゴシック"/>
            </a:endParaRPr>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56</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smtClean="0">
                <a:latin typeface="Segoe"/>
                <a:ea typeface="ＭＳ ゴシック"/>
              </a:rPr>
              <a:t>Take Note: </a:t>
            </a:r>
            <a:r>
              <a:rPr lang="en-US" sz="1200" kern="1200" dirty="0" smtClean="0">
                <a:solidFill>
                  <a:schemeClr val="tx1"/>
                </a:solidFill>
                <a:effectLst/>
                <a:latin typeface="+mn-lt"/>
                <a:ea typeface="+mn-ea"/>
                <a:cs typeface="+mn-cs"/>
              </a:rPr>
              <a:t>For most projects, you will use task durations of hours, days, and weeks. When estimating task durations, think carefully about the level of detail you want to apply to your project’s tasks. If you have a multiyear project, it is probably not practical or even possible to track tasks that are measured in minutes or hours. You should measure task durations at the lowest level of detail or control necessary, but no lower.</a:t>
            </a:r>
            <a:r>
              <a:rPr lang="en-US" dirty="0" smtClean="0">
                <a:effectLst/>
              </a:rPr>
              <a:t> </a:t>
            </a:r>
            <a:endParaRPr lang="en-US" b="0" i="0" u="none" strike="noStrike" baseline="0" dirty="0" smtClean="0">
              <a:latin typeface="Segoe"/>
              <a:ea typeface="ＭＳ ゴシック"/>
            </a:endParaRPr>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57</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u="none" strike="noStrike" baseline="0" dirty="0" smtClean="0">
              <a:latin typeface="Segoe"/>
              <a:ea typeface="ＭＳ ゴシック"/>
            </a:endParaRPr>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58</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dirty="0" smtClean="0">
                <a:latin typeface="Segoe"/>
                <a:ea typeface="ＭＳ ゴシック"/>
              </a:rPr>
              <a:t>After completing Step 4, </a:t>
            </a:r>
            <a:r>
              <a:rPr lang="en-US" b="0" i="0" u="none" strike="noStrike" baseline="0" dirty="0" smtClean="0">
                <a:latin typeface="+mn-lt"/>
                <a:ea typeface="+mn-ea"/>
              </a:rPr>
              <a:t>note </a:t>
            </a:r>
            <a:r>
              <a:rPr lang="en-US" dirty="0" smtClean="0"/>
              <a:t>the duration of task 5 now displays 1 day with a question mark behind it.</a:t>
            </a:r>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59</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60</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61</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62</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63</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Take Note: </a:t>
            </a:r>
            <a:r>
              <a:rPr lang="en-US" sz="1200" kern="1200" dirty="0" smtClean="0">
                <a:solidFill>
                  <a:schemeClr val="tx1"/>
                </a:solidFill>
                <a:effectLst/>
                <a:latin typeface="+mn-lt"/>
                <a:ea typeface="+mn-ea"/>
                <a:cs typeface="+mn-cs"/>
              </a:rPr>
              <a:t>You can also press Insert to add a new task above the selected task. To insert multiple new tasks, select multiple tasks and then press Insert. The same number of new tasks will be inserted as the number you selected.</a:t>
            </a:r>
            <a:r>
              <a:rPr lang="en-US" dirty="0" smtClean="0">
                <a:effectLst/>
              </a:rPr>
              <a:t> </a:t>
            </a: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64</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Preview of the Annual Report Preparation template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11</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65</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66</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67</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68</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69</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Take Note: </a:t>
            </a:r>
            <a:r>
              <a:rPr lang="en-US" sz="1200" kern="1200" dirty="0" smtClean="0">
                <a:solidFill>
                  <a:schemeClr val="tx1"/>
                </a:solidFill>
                <a:effectLst/>
                <a:latin typeface="+mn-lt"/>
                <a:ea typeface="+mn-ea"/>
                <a:cs typeface="+mn-cs"/>
              </a:rPr>
              <a:t>Unlike when adjusting row heights using Excel, with Microsoft Project, you must adjust each row height and each column width manually. You cannot select or highlight a group of either rows or columns and auto-fit them all at once.</a:t>
            </a: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70</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Gantt chart showing summary and indented tasks</a:t>
            </a:r>
            <a:r>
              <a:rPr lang="en-US" dirty="0" smtClean="0">
                <a:effectLst/>
              </a:rPr>
              <a:t> </a:t>
            </a: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71</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72</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73</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74</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12</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Take Note: </a:t>
            </a:r>
            <a:r>
              <a:rPr lang="en-US" sz="1200" kern="1200" dirty="0" smtClean="0">
                <a:solidFill>
                  <a:schemeClr val="tx1"/>
                </a:solidFill>
                <a:effectLst/>
                <a:latin typeface="+mn-lt"/>
                <a:ea typeface="+mn-ea"/>
                <a:cs typeface="+mn-cs"/>
              </a:rPr>
              <a:t>The Analysis summary task appears as a milestone because it currently has no subtasks with a positive duration below them (only milestones with zero duration). The appearance of this summary task will change once additional tasks are added in later lessons.</a:t>
            </a: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75</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76</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77</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78</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79</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80</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81</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82</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83</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Take Note: </a:t>
            </a:r>
            <a:r>
              <a:rPr lang="en-US" sz="1200" kern="1200" dirty="0" smtClean="0">
                <a:solidFill>
                  <a:schemeClr val="tx1"/>
                </a:solidFill>
                <a:effectLst/>
                <a:latin typeface="+mn-lt"/>
                <a:ea typeface="+mn-ea"/>
                <a:cs typeface="+mn-cs"/>
              </a:rPr>
              <a:t>You can also set finish-to-start links using the Task Information dialog box. Click on the name of the task that you want to set as the successor. Then, on the Task ribbon, click the Information button, and then click the Predecessors tab. Click the first cell in the Task Name column, and then click the arrow to select the task you want to set as the predecessor.</a:t>
            </a:r>
            <a:r>
              <a:rPr lang="en-US" dirty="0" smtClean="0">
                <a:effectLst/>
              </a:rPr>
              <a:t> </a:t>
            </a: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84</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Project created from the Annual Report Preparation template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13</a:t>
            </a:fld>
            <a:endParaRPr lang="en-US" dirty="0"/>
          </a:p>
        </p:txBody>
      </p:sp>
    </p:spTree>
    <p:extLst>
      <p:ext uri="{BB962C8B-B14F-4D97-AF65-F5344CB8AC3E}">
        <p14:creationId xmlns:p14="http://schemas.microsoft.com/office/powerpoint/2010/main" val="1871077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Gantt chart showing tasks 5-7, 9-11, and 13-15 all linked with finish-to-start relationships</a:t>
            </a:r>
            <a:r>
              <a:rPr lang="en-US" dirty="0" smtClean="0">
                <a:effectLst/>
              </a:rPr>
              <a:t> </a:t>
            </a: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85</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Take Note: </a:t>
            </a:r>
            <a:r>
              <a:rPr lang="en-US" sz="1200" kern="1200" dirty="0" smtClean="0">
                <a:solidFill>
                  <a:schemeClr val="tx1"/>
                </a:solidFill>
                <a:effectLst/>
                <a:latin typeface="+mn-lt"/>
                <a:ea typeface="+mn-ea"/>
                <a:cs typeface="+mn-cs"/>
              </a:rPr>
              <a:t>It is considered a poor practice to link summary tasks; therefore, it should not be done.</a:t>
            </a:r>
            <a:r>
              <a:rPr lang="en-US" dirty="0" smtClean="0">
                <a:effectLst/>
              </a:rPr>
              <a:t> </a:t>
            </a: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86</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Take Note: </a:t>
            </a:r>
            <a:r>
              <a:rPr lang="en-US" sz="1200" kern="1200" dirty="0" smtClean="0">
                <a:solidFill>
                  <a:schemeClr val="tx1"/>
                </a:solidFill>
                <a:effectLst/>
                <a:latin typeface="+mn-lt"/>
                <a:ea typeface="+mn-ea"/>
                <a:cs typeface="+mn-cs"/>
              </a:rPr>
              <a:t>You can also create finish-to-start relationships between tasks directly in the Gantt chart. Point to the predecessor task until the pointer changes to a four-arrow star. Drag the pointer up or down to the task bar of the successor task. Microsoft Project will link the two tasks. Notice that while you are dragging, the pointer image changes to a chain link. Be aware, however, that this method requires very precise and accurate mouse control and is not recommended.</a:t>
            </a:r>
            <a:r>
              <a:rPr lang="en-US" dirty="0" smtClean="0">
                <a:effectLst/>
              </a:rPr>
              <a:t> </a:t>
            </a: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87</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Take Note: </a:t>
            </a:r>
            <a:r>
              <a:rPr lang="en-US" sz="1200" kern="1200" dirty="0" smtClean="0">
                <a:solidFill>
                  <a:schemeClr val="tx1"/>
                </a:solidFill>
                <a:effectLst/>
                <a:latin typeface="+mn-lt"/>
                <a:ea typeface="+mn-ea"/>
                <a:cs typeface="+mn-cs"/>
              </a:rPr>
              <a:t>Because you have not yet entered and linked actual tasks under the Analysis summary task, the last milestone for this phase (task 19) remains at the beginning (left end) of the Gantt chart bar chart. It will move to the right side of the Gantt chart bar chart once more subtasks and links are added in a future lesson.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effectLst/>
            </a:endParaRPr>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88</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89</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Take Note: </a:t>
            </a:r>
            <a:r>
              <a:rPr lang="en-US" sz="1200" kern="1200" dirty="0" smtClean="0">
                <a:solidFill>
                  <a:schemeClr val="tx1"/>
                </a:solidFill>
                <a:effectLst/>
                <a:latin typeface="+mn-lt"/>
                <a:ea typeface="+mn-ea"/>
                <a:cs typeface="+mn-cs"/>
              </a:rPr>
              <a:t>You can also add a note by clicking the Task Notes button on the Task ribbon, or by right-clicking on the task name and selecting Notes from the shortcut menu.</a:t>
            </a:r>
            <a:r>
              <a:rPr lang="en-US" dirty="0" smtClean="0">
                <a:effectLst/>
              </a:rPr>
              <a:t> </a:t>
            </a: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90</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91</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Take Note: </a:t>
            </a:r>
            <a:r>
              <a:rPr lang="en-US" sz="1200" kern="1200" dirty="0" smtClean="0">
                <a:solidFill>
                  <a:schemeClr val="tx1"/>
                </a:solidFill>
                <a:effectLst/>
                <a:latin typeface="+mn-lt"/>
                <a:ea typeface="+mn-ea"/>
                <a:cs typeface="+mn-cs"/>
              </a:rPr>
              <a:t>If you add photos or videos to the Microsoft Project file, the file size can become quite large.</a:t>
            </a:r>
            <a:r>
              <a:rPr lang="en-US" dirty="0" smtClean="0">
                <a:effectLst/>
              </a:rPr>
              <a:t> </a:t>
            </a: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92</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93</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smtClean="0"/>
              <a:t>If you are continuing to the next lesson, keep Microsoft Project open. If you are not continuing to additional lessons, </a:t>
            </a:r>
            <a:r>
              <a:rPr lang="en-US" sz="1200" b="0" dirty="0" smtClean="0"/>
              <a:t>close</a:t>
            </a:r>
            <a:r>
              <a:rPr lang="en-US" sz="1200" dirty="0" smtClean="0"/>
              <a:t> Microsoft Project.</a:t>
            </a:r>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94</a:t>
            </a:fld>
            <a:endParaRPr lang="en-US" dirty="0"/>
          </a:p>
        </p:txBody>
      </p:sp>
    </p:spTree>
    <p:extLst>
      <p:ext uri="{BB962C8B-B14F-4D97-AF65-F5344CB8AC3E}">
        <p14:creationId xmlns:p14="http://schemas.microsoft.com/office/powerpoint/2010/main" val="2071703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14</a:t>
            </a:fld>
            <a:endParaRPr lang="en-US" dirty="0"/>
          </a:p>
        </p:txBody>
      </p:sp>
    </p:spTree>
    <p:extLst>
      <p:ext uri="{BB962C8B-B14F-4D97-AF65-F5344CB8AC3E}">
        <p14:creationId xmlns:p14="http://schemas.microsoft.com/office/powerpoint/2010/main" val="187107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dirty="0"/>
          </a:p>
        </p:txBody>
      </p:sp>
      <p:sp>
        <p:nvSpPr>
          <p:cNvPr id="7"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dirty="0" smtClean="0"/>
              <a:t>© </a:t>
            </a:r>
            <a:r>
              <a:rPr lang="is-IS" dirty="0" smtClean="0"/>
              <a:t>2017,</a:t>
            </a:r>
            <a:r>
              <a:rPr lang="en-US" dirty="0" smtClean="0"/>
              <a:t> John Wiley &amp; Sons, Inc.</a:t>
            </a:r>
            <a:endParaRPr lang="en-US" dirty="0"/>
          </a:p>
        </p:txBody>
      </p:sp>
      <p:sp>
        <p:nvSpPr>
          <p:cNvPr id="8"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dirty="0"/>
              <a:t>Microsoft Official Academic Course, </a:t>
            </a:r>
            <a:r>
              <a:rPr lang="en-US" dirty="0" smtClean="0"/>
              <a:t>Microsoft Project 2016</a:t>
            </a:r>
            <a:endParaRPr lang="en-US" dirty="0"/>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dirty="0"/>
          </a:p>
        </p:txBody>
      </p:sp>
      <p:sp>
        <p:nvSpPr>
          <p:cNvPr id="7"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dirty="0"/>
              <a:t>© </a:t>
            </a:r>
            <a:r>
              <a:rPr lang="is-IS" dirty="0" smtClean="0"/>
              <a:t>2017,</a:t>
            </a:r>
            <a:r>
              <a:rPr lang="en-US" dirty="0" smtClean="0"/>
              <a:t> </a:t>
            </a:r>
            <a:r>
              <a:rPr lang="en-US" dirty="0"/>
              <a:t>John Wiley &amp; Sons, Inc.</a:t>
            </a:r>
          </a:p>
        </p:txBody>
      </p:sp>
      <p:sp>
        <p:nvSpPr>
          <p:cNvPr id="8"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dirty="0"/>
              <a:t>Microsoft Official Academic Course, </a:t>
            </a:r>
            <a:r>
              <a:rPr lang="en-US" dirty="0" smtClean="0"/>
              <a:t>Microsoft Project 2016</a:t>
            </a:r>
            <a:endParaRPr lang="en-US" dirty="0"/>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dirty="0"/>
          </a:p>
        </p:txBody>
      </p:sp>
      <p:sp>
        <p:nvSpPr>
          <p:cNvPr id="7"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dirty="0"/>
              <a:t>© </a:t>
            </a:r>
            <a:r>
              <a:rPr lang="is-IS" dirty="0" smtClean="0"/>
              <a:t>2017,</a:t>
            </a:r>
            <a:r>
              <a:rPr lang="en-US" dirty="0" smtClean="0"/>
              <a:t> </a:t>
            </a:r>
            <a:r>
              <a:rPr lang="en-US" dirty="0"/>
              <a:t>John Wiley &amp; Sons, Inc.</a:t>
            </a:r>
          </a:p>
        </p:txBody>
      </p:sp>
      <p:sp>
        <p:nvSpPr>
          <p:cNvPr id="8"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dirty="0"/>
              <a:t>Microsoft Official Academic Course, </a:t>
            </a:r>
            <a:r>
              <a:rPr lang="en-US" dirty="0" smtClean="0"/>
              <a:t>Microsoft Project 2016</a:t>
            </a:r>
            <a:endParaRPr lang="en-US" dirty="0"/>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a:t>Click to edit Master title style</a:t>
            </a:r>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dirty="0"/>
          </a:p>
        </p:txBody>
      </p:sp>
      <p:sp>
        <p:nvSpPr>
          <p:cNvPr id="9"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dirty="0"/>
              <a:t>© </a:t>
            </a:r>
            <a:r>
              <a:rPr lang="is-IS" dirty="0" smtClean="0"/>
              <a:t>2017,</a:t>
            </a:r>
            <a:r>
              <a:rPr lang="en-US" dirty="0" smtClean="0"/>
              <a:t> </a:t>
            </a:r>
            <a:r>
              <a:rPr lang="en-US" dirty="0"/>
              <a:t>John Wiley &amp; Sons, Inc.</a:t>
            </a:r>
          </a:p>
        </p:txBody>
      </p:sp>
      <p:sp>
        <p:nvSpPr>
          <p:cNvPr id="10"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dirty="0"/>
              <a:t>Microsoft Official Academic Course, </a:t>
            </a:r>
            <a:r>
              <a:rPr lang="en-US" dirty="0" smtClean="0"/>
              <a:t>Microsoft Project 2016</a:t>
            </a:r>
            <a:endParaRPr lang="en-US" dirty="0"/>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0B3B90-2D02-6C47-A1CC-A9C6B3297C73}" type="datetimeFigureOut">
              <a:rPr lang="en-US" smtClean="0"/>
              <a:t>4/10/17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17283A-045D-D24B-8A0C-9D06C9CDFC7C}" type="slidenum">
              <a:rPr lang="en-US" smtClean="0"/>
              <a:t>‹#›</a:t>
            </a:fld>
            <a:endParaRPr lang="en-US" dirty="0"/>
          </a:p>
        </p:txBody>
      </p:sp>
    </p:spTree>
    <p:extLst>
      <p:ext uri="{BB962C8B-B14F-4D97-AF65-F5344CB8AC3E}">
        <p14:creationId xmlns:p14="http://schemas.microsoft.com/office/powerpoint/2010/main" val="1925238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2C6"/>
              </a:buCl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
        <p:nvSpPr>
          <p:cNvPr id="7"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dirty="0" smtClean="0"/>
              <a:t>© </a:t>
            </a:r>
            <a:r>
              <a:rPr lang="is-IS" dirty="0" smtClean="0"/>
              <a:t>2017,</a:t>
            </a:r>
            <a:r>
              <a:rPr lang="en-US" dirty="0" smtClean="0"/>
              <a:t> John Wiley &amp; Sons, Inc.</a:t>
            </a:r>
            <a:endParaRPr lang="en-US" dirty="0"/>
          </a:p>
        </p:txBody>
      </p:sp>
      <p:sp>
        <p:nvSpPr>
          <p:cNvPr id="8"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dirty="0"/>
              <a:t>Microsoft Official Academic Course, </a:t>
            </a:r>
            <a:r>
              <a:rPr lang="en-US" dirty="0" smtClean="0"/>
              <a:t>Microsoft Project 2016</a:t>
            </a:r>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dirty="0" smtClean="0"/>
              <a:t>© </a:t>
            </a:r>
            <a:r>
              <a:rPr lang="is-IS" dirty="0" smtClean="0"/>
              <a:t>2017,</a:t>
            </a:r>
            <a:r>
              <a:rPr lang="en-US" dirty="0" smtClean="0"/>
              <a:t> John Wiley &amp; Sons, Inc.</a:t>
            </a: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a:t>Microsoft Official Academic Course, </a:t>
            </a:r>
            <a:r>
              <a:rPr lang="en-US" dirty="0" smtClean="0"/>
              <a:t>Microsoft Project 2016</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dirty="0"/>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p:cNvSpPr>
            <a:spLocks noGrp="1"/>
          </p:cNvSpPr>
          <p:nvPr>
            <p:ph type="sldNum" sz="quarter" idx="12"/>
          </p:nvPr>
        </p:nvSpPr>
        <p:spPr/>
        <p:txBody>
          <a:bodyPr/>
          <a:lstStyle/>
          <a:p>
            <a:pPr>
              <a:defRPr/>
            </a:pPr>
            <a:fld id="{18D557D5-F51C-4717-8E58-4F5446143640}" type="slidenum">
              <a:rPr lang="en-US" smtClean="0"/>
              <a:pPr>
                <a:defRPr/>
              </a:pPr>
              <a:t>‹#›</a:t>
            </a:fld>
            <a:endParaRPr lang="en-US" dirty="0"/>
          </a:p>
        </p:txBody>
      </p:sp>
      <p:sp>
        <p:nvSpPr>
          <p:cNvPr id="13" name="Rectangle 4"/>
          <p:cNvSpPr>
            <a:spLocks noGrp="1" noChangeArrowheads="1"/>
          </p:cNvSpPr>
          <p:nvPr>
            <p:ph type="dt" sz="half" idx="10"/>
          </p:nvPr>
        </p:nvSpPr>
        <p:spPr>
          <a:xfrm>
            <a:off x="446314" y="6248400"/>
            <a:ext cx="2133600" cy="476250"/>
          </a:xfrm>
          <a:ln/>
        </p:spPr>
        <p:txBody>
          <a:bodyPr/>
          <a:lstStyle>
            <a:lvl1pPr>
              <a:defRPr/>
            </a:lvl1pPr>
          </a:lstStyle>
          <a:p>
            <a:pPr>
              <a:defRPr/>
            </a:pPr>
            <a:r>
              <a:rPr lang="en-US" dirty="0" smtClean="0"/>
              <a:t>© Project 2016 John Wiley &amp; Sons, Inc.</a:t>
            </a:r>
            <a:endParaRPr lang="en-US" dirty="0"/>
          </a:p>
        </p:txBody>
      </p:sp>
      <p:sp>
        <p:nvSpPr>
          <p:cNvPr id="14" name="Rectangle 5"/>
          <p:cNvSpPr>
            <a:spLocks noGrp="1" noChangeArrowheads="1"/>
          </p:cNvSpPr>
          <p:nvPr>
            <p:ph type="ftr" sz="quarter" idx="11"/>
          </p:nvPr>
        </p:nvSpPr>
        <p:spPr>
          <a:xfrm>
            <a:off x="2618517" y="6248400"/>
            <a:ext cx="3885191" cy="476250"/>
          </a:xfrm>
          <a:ln/>
        </p:spPr>
        <p:txBody>
          <a:bodyPr/>
          <a:lstStyle>
            <a:lvl1pPr>
              <a:defRPr/>
            </a:lvl1pPr>
          </a:lstStyle>
          <a:p>
            <a:pPr>
              <a:defRPr/>
            </a:pPr>
            <a:r>
              <a:rPr lang="en-US" dirty="0"/>
              <a:t>Microsoft Official Academic Course, </a:t>
            </a:r>
            <a:r>
              <a:rPr lang="en-US" dirty="0" smtClean="0"/>
              <a:t>Microsoft Project 2016</a:t>
            </a:r>
            <a:endParaRPr lang="en-US" dirty="0"/>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dirty="0"/>
          </a:p>
        </p:txBody>
      </p:sp>
      <p:sp>
        <p:nvSpPr>
          <p:cNvPr id="10"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dirty="0"/>
              <a:t>© </a:t>
            </a:r>
            <a:r>
              <a:rPr lang="is-IS" dirty="0" smtClean="0"/>
              <a:t>2017,</a:t>
            </a:r>
            <a:r>
              <a:rPr lang="en-US" dirty="0" smtClean="0"/>
              <a:t> </a:t>
            </a:r>
            <a:r>
              <a:rPr lang="en-US" dirty="0"/>
              <a:t>John Wiley &amp; Sons, Inc.</a:t>
            </a:r>
          </a:p>
        </p:txBody>
      </p:sp>
      <p:sp>
        <p:nvSpPr>
          <p:cNvPr id="11"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dirty="0"/>
              <a:t>Microsoft Official Academic Course, </a:t>
            </a:r>
            <a:r>
              <a:rPr lang="en-US" dirty="0" smtClean="0"/>
              <a:t>Microsoft Project 2016</a:t>
            </a:r>
            <a:endParaRPr lang="en-US" dirty="0"/>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dirty="0"/>
          </a:p>
        </p:txBody>
      </p:sp>
      <p:sp>
        <p:nvSpPr>
          <p:cNvPr id="6"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dirty="0"/>
              <a:t>© </a:t>
            </a:r>
            <a:r>
              <a:rPr lang="is-IS" dirty="0" smtClean="0"/>
              <a:t>2017,</a:t>
            </a:r>
            <a:r>
              <a:rPr lang="en-US" dirty="0" smtClean="0"/>
              <a:t> </a:t>
            </a:r>
            <a:r>
              <a:rPr lang="en-US" dirty="0"/>
              <a:t>John Wiley &amp; Sons, Inc.</a:t>
            </a:r>
          </a:p>
        </p:txBody>
      </p:sp>
      <p:sp>
        <p:nvSpPr>
          <p:cNvPr id="7"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dirty="0" smtClean="0"/>
              <a:t>Microsoft Official Academic Course, Microsoft Project 2016</a:t>
            </a:r>
            <a:endParaRPr lang="en-US" dirty="0"/>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dirty="0"/>
          </a:p>
        </p:txBody>
      </p:sp>
      <p:sp>
        <p:nvSpPr>
          <p:cNvPr id="7"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dirty="0"/>
              <a:t>© </a:t>
            </a:r>
            <a:r>
              <a:rPr lang="is-IS" dirty="0" smtClean="0"/>
              <a:t>2017,</a:t>
            </a:r>
            <a:r>
              <a:rPr lang="en-US" dirty="0" smtClean="0"/>
              <a:t> </a:t>
            </a:r>
            <a:r>
              <a:rPr lang="en-US" dirty="0"/>
              <a:t>John Wiley &amp; Sons, Inc.</a:t>
            </a:r>
          </a:p>
        </p:txBody>
      </p:sp>
      <p:sp>
        <p:nvSpPr>
          <p:cNvPr id="8"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dirty="0" smtClean="0"/>
              <a:t>Microsoft Official Academic Course, Microsoft Project 2016</a:t>
            </a:r>
            <a:endParaRPr lang="en-US" dirty="0"/>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dirty="0"/>
          </a:p>
        </p:txBody>
      </p:sp>
      <p:sp>
        <p:nvSpPr>
          <p:cNvPr id="8"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dirty="0"/>
              <a:t>© </a:t>
            </a:r>
            <a:r>
              <a:rPr lang="is-IS" dirty="0" smtClean="0"/>
              <a:t>2017,</a:t>
            </a:r>
            <a:r>
              <a:rPr lang="en-US" dirty="0" smtClean="0"/>
              <a:t> </a:t>
            </a:r>
            <a:r>
              <a:rPr lang="en-US" dirty="0"/>
              <a:t>John Wiley &amp; Sons, Inc.</a:t>
            </a:r>
          </a:p>
        </p:txBody>
      </p:sp>
      <p:sp>
        <p:nvSpPr>
          <p:cNvPr id="9"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dirty="0" smtClean="0"/>
              <a:t>Microsoft Official Academic Course, Microsoft Project 2016</a:t>
            </a:r>
            <a:endParaRPr lang="en-US" dirty="0"/>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dirty="0"/>
          </a:p>
        </p:txBody>
      </p:sp>
      <p:sp>
        <p:nvSpPr>
          <p:cNvPr id="8"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dirty="0"/>
              <a:t>© </a:t>
            </a:r>
            <a:r>
              <a:rPr lang="is-IS" dirty="0" smtClean="0"/>
              <a:t>2017,</a:t>
            </a:r>
            <a:r>
              <a:rPr lang="en-US" dirty="0" smtClean="0"/>
              <a:t> </a:t>
            </a:r>
            <a:r>
              <a:rPr lang="en-US" dirty="0"/>
              <a:t>John Wiley &amp; Sons, Inc.</a:t>
            </a:r>
          </a:p>
        </p:txBody>
      </p:sp>
      <p:sp>
        <p:nvSpPr>
          <p:cNvPr id="9"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dirty="0"/>
              <a:t>Microsoft Official Academic Course, </a:t>
            </a:r>
            <a:r>
              <a:rPr lang="en-US" dirty="0" smtClean="0"/>
              <a:t>Microsoft Project 2016</a:t>
            </a:r>
            <a:endParaRPr lang="en-US" dirty="0"/>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000080"/>
            </a:solidFill>
            <a:round/>
            <a:headEnd/>
            <a:tailEnd/>
          </a:ln>
          <a:extLst>
            <a:ext uri="{909E8E84-426E-40dd-AFC4-6F175D3DCCD1}">
              <a14:hiddenFill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2" name="Rectangle 3"/>
          <p:cNvSpPr>
            <a:spLocks noGrp="1" noChangeArrowheads="1"/>
          </p:cNvSpPr>
          <p:nvPr>
            <p:ph type="body" idx="1"/>
          </p:nvPr>
        </p:nvSpPr>
        <p:spPr bwMode="auto">
          <a:xfrm>
            <a:off x="457200" y="14478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a:t>
            </a:r>
            <a:r>
              <a:rPr lang="is-IS" dirty="0" smtClean="0"/>
              <a:t>2017,</a:t>
            </a:r>
            <a:r>
              <a:rPr lang="en-US" dirty="0" smtClean="0"/>
              <a:t>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0072C6"/>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0072C6"/>
        </a:buClr>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0072C6"/>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0.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2.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3.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4.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7.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8.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9.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0.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1.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22.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23.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24.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25.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26.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27.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28.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29.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30.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31.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32.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33.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algn="r" eaLnBrk="1" hangingPunct="1">
              <a:defRPr/>
            </a:pPr>
            <a:r>
              <a:rPr lang="en-US" sz="4200" dirty="0" smtClean="0">
                <a:effectLst>
                  <a:outerShdw algn="tl">
                    <a:srgbClr val="000000"/>
                  </a:outerShdw>
                </a:effectLst>
              </a:rPr>
              <a:t>Project Basics</a:t>
            </a:r>
            <a:endParaRPr lang="en-US" sz="4200" dirty="0">
              <a:effectLst>
                <a:outerShdw algn="tl">
                  <a:srgbClr val="000000"/>
                </a:outerShdw>
              </a:effectLst>
            </a:endParaRPr>
          </a:p>
        </p:txBody>
      </p:sp>
      <p:sp>
        <p:nvSpPr>
          <p:cNvPr id="2055" name="Subtitle 2"/>
          <p:cNvSpPr>
            <a:spLocks noGrp="1"/>
          </p:cNvSpPr>
          <p:nvPr>
            <p:ph type="body" idx="1"/>
          </p:nvPr>
        </p:nvSpPr>
        <p:spPr>
          <a:xfrm>
            <a:off x="304800" y="3124200"/>
            <a:ext cx="8305800" cy="1219200"/>
          </a:xfrm>
        </p:spPr>
        <p:txBody>
          <a:bodyPr lIns="182880" tIns="0"/>
          <a:lstStyle/>
          <a:p>
            <a:pPr marL="36513" indent="0" algn="r" eaLnBrk="1" hangingPunct="1">
              <a:spcBef>
                <a:spcPct val="0"/>
              </a:spcBef>
              <a:buFontTx/>
              <a:buNone/>
            </a:pPr>
            <a:r>
              <a:rPr lang="en-US" sz="2800" dirty="0">
                <a:solidFill>
                  <a:srgbClr val="0072C6"/>
                </a:solidFill>
              </a:rPr>
              <a:t>Lesson 1</a:t>
            </a:r>
          </a:p>
        </p:txBody>
      </p:sp>
      <p:sp>
        <p:nvSpPr>
          <p:cNvPr id="3" name="Date Placeholder 2"/>
          <p:cNvSpPr>
            <a:spLocks noGrp="1"/>
          </p:cNvSpPr>
          <p:nvPr>
            <p:ph type="dt" sz="half" idx="10"/>
          </p:nvPr>
        </p:nvSpPr>
        <p:spPr>
          <a:xfrm>
            <a:off x="457200" y="6245225"/>
            <a:ext cx="2133600" cy="476250"/>
          </a:xfrm>
        </p:spPr>
        <p:txBody>
          <a:bodyPr/>
          <a:lstStyle/>
          <a:p>
            <a:pPr>
              <a:defRPr/>
            </a:pPr>
            <a:r>
              <a:rPr lang="en-US" dirty="0">
                <a:solidFill>
                  <a:schemeClr val="bg1"/>
                </a:solidFill>
              </a:rPr>
              <a:t>© </a:t>
            </a:r>
            <a:r>
              <a:rPr lang="is-IS" dirty="0" smtClean="0">
                <a:solidFill>
                  <a:schemeClr val="bg1"/>
                </a:solidFill>
              </a:rPr>
              <a:t>2017,</a:t>
            </a:r>
            <a:r>
              <a:rPr lang="en-US" dirty="0" smtClean="0">
                <a:solidFill>
                  <a:schemeClr val="bg1"/>
                </a:solidFill>
              </a:rPr>
              <a:t> </a:t>
            </a:r>
            <a:r>
              <a:rPr lang="en-US" dirty="0">
                <a:solidFill>
                  <a:schemeClr val="bg1"/>
                </a:solidFill>
              </a:rPr>
              <a:t>John Wiley &amp; Sons, Inc.</a:t>
            </a:r>
          </a:p>
        </p:txBody>
      </p:sp>
      <p:sp>
        <p:nvSpPr>
          <p:cNvPr id="4" name="Footer Placeholder 3"/>
          <p:cNvSpPr>
            <a:spLocks noGrp="1"/>
          </p:cNvSpPr>
          <p:nvPr>
            <p:ph type="ftr" sz="quarter" idx="11"/>
          </p:nvPr>
        </p:nvSpPr>
        <p:spPr>
          <a:xfrm>
            <a:off x="2743200" y="6245225"/>
            <a:ext cx="3657600" cy="476250"/>
          </a:xfrm>
        </p:spPr>
        <p:txBody>
          <a:bodyPr/>
          <a:lstStyle/>
          <a:p>
            <a:pPr>
              <a:defRPr/>
            </a:pPr>
            <a:r>
              <a:rPr lang="en-US" dirty="0">
                <a:solidFill>
                  <a:schemeClr val="bg1"/>
                </a:solidFill>
              </a:rPr>
              <a:t>Microsoft Official Academic Course, </a:t>
            </a:r>
            <a:r>
              <a:rPr lang="en-US" dirty="0" smtClean="0">
                <a:solidFill>
                  <a:schemeClr val="bg1"/>
                </a:solidFill>
              </a:rPr>
              <a:t>Microsoft Project 2016</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a:solidFill>
                  <a:srgbClr val="0072C6"/>
                </a:solidFill>
                <a:latin typeface="Segoe UI Semibold" panose="020B0702040204020203" pitchFamily="34" charset="0"/>
              </a:rPr>
              <a:t>Microsoft</a:t>
            </a:r>
            <a:r>
              <a:rPr lang="en-US" sz="4800" b="1" dirty="0">
                <a:solidFill>
                  <a:srgbClr val="0072C6"/>
                </a:solidFill>
                <a:latin typeface="+mn-lt"/>
              </a:rPr>
              <a:t> </a:t>
            </a:r>
            <a:r>
              <a:rPr lang="en-US" sz="4800" b="1" dirty="0" smtClean="0">
                <a:solidFill>
                  <a:srgbClr val="0072C6"/>
                </a:solidFill>
                <a:latin typeface="+mn-lt"/>
              </a:rPr>
              <a:t>Project 2016</a:t>
            </a:r>
            <a:endParaRPr lang="en-US" sz="4800" b="1" dirty="0">
              <a:solidFill>
                <a:srgbClr val="0072C6"/>
              </a:solidFill>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Step-by-Step: Open a Template</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p:txBody>
          <a:bodyPr/>
          <a:lstStyle/>
          <a:p>
            <a:r>
              <a:rPr lang="en-US" dirty="0"/>
              <a:t>GET READY. Microsoft Project should be open. </a:t>
            </a:r>
            <a:endParaRPr lang="en-US" dirty="0" smtClean="0"/>
          </a:p>
          <a:p>
            <a:pPr marL="457200" lvl="0" indent="-457200">
              <a:buFont typeface="+mj-lt"/>
              <a:buAutoNum type="arabicPeriod"/>
            </a:pPr>
            <a:r>
              <a:rPr lang="en-US" dirty="0"/>
              <a:t>On the Start screen </a:t>
            </a:r>
            <a:r>
              <a:rPr lang="en-US" dirty="0" smtClean="0"/>
              <a:t>(shown on previous slide)</a:t>
            </a:r>
            <a:r>
              <a:rPr lang="en-US" dirty="0"/>
              <a:t>, click in the Search for online templates box located at the top of the screen. Key annual report preparation and then press Enter</a:t>
            </a:r>
            <a:r>
              <a:rPr lang="en-US" b="1" dirty="0"/>
              <a:t>.</a:t>
            </a:r>
            <a:r>
              <a:rPr lang="en-US" dirty="0"/>
              <a:t> The template is displayed and a preview of it is on the left of the screen, as shown </a:t>
            </a:r>
            <a:r>
              <a:rPr lang="en-US" dirty="0" smtClean="0"/>
              <a:t>in the figure on the next slide.</a:t>
            </a: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10</a:t>
            </a:fld>
            <a:endParaRPr lang="en-US" dirty="0"/>
          </a:p>
        </p:txBody>
      </p:sp>
    </p:spTree>
    <p:extLst>
      <p:ext uri="{BB962C8B-B14F-4D97-AF65-F5344CB8AC3E}">
        <p14:creationId xmlns:p14="http://schemas.microsoft.com/office/powerpoint/2010/main" val="1920332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Step-by-Step: Open a Template</a:t>
            </a:r>
            <a:endParaRPr lang="en-US" b="0" i="0" u="none" strike="noStrike" baseline="0" dirty="0">
              <a:solidFill>
                <a:srgbClr val="0072C6"/>
              </a:solidFill>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11</a:t>
            </a:fld>
            <a:endParaRPr lang="en-US" dirty="0"/>
          </a:p>
        </p:txBody>
      </p:sp>
      <p:pic>
        <p:nvPicPr>
          <p:cNvPr id="8" name="Picture 7" descr="f0103.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524000"/>
            <a:ext cx="5867400" cy="4664460"/>
          </a:xfrm>
          <a:prstGeom prst="rect">
            <a:avLst/>
          </a:prstGeom>
        </p:spPr>
      </p:pic>
    </p:spTree>
    <p:extLst>
      <p:ext uri="{BB962C8B-B14F-4D97-AF65-F5344CB8AC3E}">
        <p14:creationId xmlns:p14="http://schemas.microsoft.com/office/powerpoint/2010/main" val="1072299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Step-by-Step: Open a Template</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p:txBody>
          <a:bodyPr/>
          <a:lstStyle/>
          <a:p>
            <a:pPr marL="457200" indent="-457200">
              <a:buFont typeface="+mj-lt"/>
              <a:buAutoNum type="arabicPeriod" startAt="2"/>
            </a:pPr>
            <a:r>
              <a:rPr lang="en-US" dirty="0"/>
              <a:t>Double-click on the Annual Report Preparation template graphic. The template is downloaded to your system, then opens a new project based on the template in the Gantt Chart view and closes the New Project screen. The start date selected for the project is the same date you opened the template. Your screen should look similar to </a:t>
            </a:r>
            <a:r>
              <a:rPr lang="en-US" dirty="0" smtClean="0"/>
              <a:t>the figure shown on the next slide. </a:t>
            </a:r>
          </a:p>
          <a:p>
            <a:r>
              <a:rPr lang="en-US" dirty="0"/>
              <a:t>PAUSE</a:t>
            </a:r>
            <a:r>
              <a:rPr lang="en-US" b="1" dirty="0"/>
              <a:t>.</a:t>
            </a:r>
            <a:r>
              <a:rPr lang="en-US" dirty="0"/>
              <a:t> LEAVE Microsoft Project open for the next exercise. </a:t>
            </a:r>
            <a:endParaRPr lang="en-US" b="0" i="0" u="none" strike="noStrike" baseline="0" dirty="0">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12</a:t>
            </a:fld>
            <a:endParaRPr lang="en-US" dirty="0"/>
          </a:p>
        </p:txBody>
      </p:sp>
    </p:spTree>
    <p:extLst>
      <p:ext uri="{BB962C8B-B14F-4D97-AF65-F5344CB8AC3E}">
        <p14:creationId xmlns:p14="http://schemas.microsoft.com/office/powerpoint/2010/main" val="2469549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Step-by-Step: Open a Template</a:t>
            </a:r>
            <a:endParaRPr lang="en-US" b="0" i="0" u="none" strike="noStrike" baseline="0" dirty="0">
              <a:solidFill>
                <a:srgbClr val="0072C6"/>
              </a:solidFill>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13</a:t>
            </a:fld>
            <a:endParaRPr lang="en-US" dirty="0"/>
          </a:p>
        </p:txBody>
      </p:sp>
      <p:pic>
        <p:nvPicPr>
          <p:cNvPr id="8" name="Picture 7" descr="f0104.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28800"/>
            <a:ext cx="7574030" cy="4089400"/>
          </a:xfrm>
          <a:prstGeom prst="rect">
            <a:avLst/>
          </a:prstGeom>
        </p:spPr>
      </p:pic>
    </p:spTree>
    <p:extLst>
      <p:ext uri="{BB962C8B-B14F-4D97-AF65-F5344CB8AC3E}">
        <p14:creationId xmlns:p14="http://schemas.microsoft.com/office/powerpoint/2010/main" val="3326845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Step-by-Step: Modify a Ribbon</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2362200"/>
          </a:xfrm>
        </p:spPr>
        <p:txBody>
          <a:bodyPr/>
          <a:lstStyle/>
          <a:p>
            <a:r>
              <a:rPr lang="en-US" dirty="0"/>
              <a:t>GET READY. USE the project schedule you created from a template in the previous exercise. </a:t>
            </a:r>
            <a:endParaRPr lang="en-US" dirty="0" smtClean="0"/>
          </a:p>
          <a:p>
            <a:pPr marL="457200" indent="-457200">
              <a:buFont typeface="+mj-lt"/>
              <a:buAutoNum type="arabicPeriod"/>
            </a:pPr>
            <a:r>
              <a:rPr lang="en-US" dirty="0"/>
              <a:t>To demonstrate the dynamic nature of the ribbon, click the Restore Down/Maximize button. This is located in the upper-right corner of the screen, just to the left of the Close Application button</a:t>
            </a:r>
            <a:r>
              <a:rPr lang="en-US" dirty="0" smtClean="0"/>
              <a:t>.</a:t>
            </a:r>
            <a:endParaRPr lang="en-US" b="0" i="0" u="none" strike="noStrike" baseline="0" dirty="0">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14</a:t>
            </a:fld>
            <a:endParaRPr lang="en-US" dirty="0"/>
          </a:p>
        </p:txBody>
      </p:sp>
      <p:pic>
        <p:nvPicPr>
          <p:cNvPr id="4" name="Picture 3" descr="F0105.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810000"/>
            <a:ext cx="5136292" cy="2209800"/>
          </a:xfrm>
          <a:prstGeom prst="rect">
            <a:avLst/>
          </a:prstGeom>
        </p:spPr>
      </p:pic>
    </p:spTree>
    <p:extLst>
      <p:ext uri="{BB962C8B-B14F-4D97-AF65-F5344CB8AC3E}">
        <p14:creationId xmlns:p14="http://schemas.microsoft.com/office/powerpoint/2010/main" val="1899478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Step-by-Step: Modify a Ribbon</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1524000"/>
          </a:xfrm>
        </p:spPr>
        <p:txBody>
          <a:bodyPr/>
          <a:lstStyle/>
          <a:p>
            <a:pPr marL="457200" indent="-457200">
              <a:buFont typeface="+mj-lt"/>
              <a:buAutoNum type="arabicPeriod" startAt="2"/>
            </a:pPr>
            <a:r>
              <a:rPr lang="en-US" dirty="0"/>
              <a:t>Using the resizing feature, change the width of the reduced window and watch how the ribbon changes with the changing width. </a:t>
            </a:r>
            <a:r>
              <a:rPr lang="en-US" dirty="0" smtClean="0"/>
              <a:t>Below is an </a:t>
            </a:r>
            <a:r>
              <a:rPr lang="en-US" dirty="0"/>
              <a:t>example of the ribbon at a reduced level of resolution. </a:t>
            </a:r>
            <a:endParaRPr lang="en-US" b="0" i="0" u="none" strike="noStrike" baseline="0" dirty="0">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15</a:t>
            </a:fld>
            <a:endParaRPr lang="en-US" dirty="0"/>
          </a:p>
        </p:txBody>
      </p:sp>
      <p:pic>
        <p:nvPicPr>
          <p:cNvPr id="8" name="Picture 7" descr="f0106.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2667000"/>
            <a:ext cx="5029200" cy="3526499"/>
          </a:xfrm>
          <a:prstGeom prst="rect">
            <a:avLst/>
          </a:prstGeom>
        </p:spPr>
      </p:pic>
    </p:spTree>
    <p:extLst>
      <p:ext uri="{BB962C8B-B14F-4D97-AF65-F5344CB8AC3E}">
        <p14:creationId xmlns:p14="http://schemas.microsoft.com/office/powerpoint/2010/main" val="3211047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Step-by-Step: Modify a Ribbon</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1219200"/>
          </a:xfrm>
        </p:spPr>
        <p:txBody>
          <a:bodyPr/>
          <a:lstStyle/>
          <a:p>
            <a:pPr marL="457200" indent="-457200">
              <a:buFont typeface="+mj-lt"/>
              <a:buAutoNum type="arabicPeriod" startAt="3"/>
            </a:pPr>
            <a:r>
              <a:rPr lang="en-US" dirty="0"/>
              <a:t>Click the Restore Down/Maximize button again. This sets the window back to full screen. Note the automatic change in the ribbon, as shown </a:t>
            </a:r>
            <a:r>
              <a:rPr lang="en-US" dirty="0" smtClean="0"/>
              <a:t>below.</a:t>
            </a:r>
            <a:endParaRPr lang="en-US" b="0" i="0" u="none" strike="noStrike" baseline="0" dirty="0">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16</a:t>
            </a:fld>
            <a:endParaRPr lang="en-US" dirty="0"/>
          </a:p>
        </p:txBody>
      </p:sp>
      <p:pic>
        <p:nvPicPr>
          <p:cNvPr id="4" name="Picture 3" descr="f0107.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667000"/>
            <a:ext cx="7439891" cy="1066800"/>
          </a:xfrm>
          <a:prstGeom prst="rect">
            <a:avLst/>
          </a:prstGeom>
        </p:spPr>
      </p:pic>
      <p:sp>
        <p:nvSpPr>
          <p:cNvPr id="9" name="Text Placeholder 2"/>
          <p:cNvSpPr txBox="1">
            <a:spLocks/>
          </p:cNvSpPr>
          <p:nvPr/>
        </p:nvSpPr>
        <p:spPr bwMode="auto">
          <a:xfrm>
            <a:off x="609600" y="3962400"/>
            <a:ext cx="8229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2C6"/>
              </a:buClr>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0072C6"/>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a:lstStyle>
          <a:p>
            <a:r>
              <a:rPr lang="en-US" dirty="0"/>
              <a:t>PAUSE</a:t>
            </a:r>
            <a:r>
              <a:rPr lang="en-US" b="1" dirty="0"/>
              <a:t>.</a:t>
            </a:r>
            <a:r>
              <a:rPr lang="en-US" dirty="0"/>
              <a:t> LEAVE Microsoft Project open for the next </a:t>
            </a:r>
            <a:r>
              <a:rPr lang="en-US" dirty="0" smtClean="0"/>
              <a:t>exercise.</a:t>
            </a:r>
          </a:p>
          <a:p>
            <a:endParaRPr lang="en-US" dirty="0">
              <a:latin typeface="Segoe"/>
              <a:ea typeface="ＭＳ ゴシック"/>
            </a:endParaRPr>
          </a:p>
        </p:txBody>
      </p:sp>
    </p:spTree>
    <p:extLst>
      <p:ext uri="{BB962C8B-B14F-4D97-AF65-F5344CB8AC3E}">
        <p14:creationId xmlns:p14="http://schemas.microsoft.com/office/powerpoint/2010/main" val="4089289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Step-by-Step: </a:t>
            </a:r>
            <a:r>
              <a:rPr lang="en-US" dirty="0">
                <a:effectLst/>
              </a:rPr>
              <a:t>Use the Backstage </a:t>
            </a:r>
            <a:r>
              <a:rPr lang="en-US" dirty="0" smtClean="0">
                <a:effectLst/>
              </a:rPr>
              <a:t>Area</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r>
              <a:rPr lang="en-US" dirty="0"/>
              <a:t>GET READY. USE the project schedule you created in the previous exercise.</a:t>
            </a:r>
          </a:p>
          <a:p>
            <a:pPr marL="457200" lvl="0" indent="-457200">
              <a:buFont typeface="+mj-lt"/>
              <a:buAutoNum type="arabicPeriod"/>
            </a:pPr>
            <a:r>
              <a:rPr lang="en-US" dirty="0"/>
              <a:t>Click the File tab. On the left navigation bar, click New. </a:t>
            </a:r>
          </a:p>
          <a:p>
            <a:r>
              <a:rPr lang="en-US" dirty="0" smtClean="0"/>
              <a:t>This </a:t>
            </a:r>
            <a:r>
              <a:rPr lang="en-US" dirty="0"/>
              <a:t>screen is similar to the Start screen that appeared when you first started the software. From this screen, you can open an existing schedule, start a new project from a blank template, or import from Excel or SharePoint.</a:t>
            </a:r>
          </a:p>
          <a:p>
            <a:pPr marL="457200" indent="-457200">
              <a:buFont typeface="+mj-lt"/>
              <a:buAutoNum type="arabicPeriod" startAt="2"/>
            </a:pPr>
            <a:r>
              <a:rPr lang="en-US" dirty="0"/>
              <a:t>Click Print in the left navigation bar. This section provides a print preview and allows the user to change printers and print settings as well as set the page options, such as headers, footers, and margins. </a:t>
            </a:r>
            <a:endParaRPr lang="en-US" b="0" i="0" u="none" strike="noStrike" baseline="0" dirty="0">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17</a:t>
            </a:fld>
            <a:endParaRPr lang="en-US" dirty="0"/>
          </a:p>
        </p:txBody>
      </p:sp>
    </p:spTree>
    <p:extLst>
      <p:ext uri="{BB962C8B-B14F-4D97-AF65-F5344CB8AC3E}">
        <p14:creationId xmlns:p14="http://schemas.microsoft.com/office/powerpoint/2010/main" val="4064478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Step-by-Step: </a:t>
            </a:r>
            <a:r>
              <a:rPr lang="en-US" dirty="0">
                <a:effectLst/>
              </a:rPr>
              <a:t>Use the Backstage </a:t>
            </a:r>
            <a:r>
              <a:rPr lang="en-US" dirty="0" smtClean="0">
                <a:effectLst/>
              </a:rPr>
              <a:t>Area</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pPr marL="457200" lvl="0" indent="-457200">
              <a:buFont typeface="+mj-lt"/>
              <a:buAutoNum type="arabicPeriod" startAt="3"/>
            </a:pPr>
            <a:r>
              <a:rPr lang="en-US" dirty="0"/>
              <a:t>Click Share in the left navigation bar. Here, the user can send the project file as an email attachment or sync it with SharePoint. </a:t>
            </a:r>
            <a:endParaRPr lang="en-US" dirty="0" smtClean="0"/>
          </a:p>
          <a:p>
            <a:pPr marL="457200" lvl="0" indent="-457200">
              <a:buFont typeface="+mj-lt"/>
              <a:buAutoNum type="arabicPeriod" startAt="3"/>
            </a:pPr>
            <a:r>
              <a:rPr lang="en-US" dirty="0"/>
              <a:t>Click Export in the left navigation bar. This section allows the user to create a PDF/XPS document or to save the project file in different formats, such as Excel, XML, or legacy versions of Microsoft Project. </a:t>
            </a:r>
            <a:endParaRPr lang="en-US" dirty="0" smtClean="0"/>
          </a:p>
          <a:p>
            <a:pPr marL="457200" lvl="0" indent="-457200">
              <a:buFont typeface="+mj-lt"/>
              <a:buAutoNum type="arabicPeriod" startAt="3"/>
            </a:pPr>
            <a:r>
              <a:rPr lang="en-US" dirty="0"/>
              <a:t>Click the return arrow at the top of the navigation bar. Your screen should return to the Gantt Chart view. </a:t>
            </a:r>
            <a:endParaRPr lang="en-US" dirty="0" smtClean="0"/>
          </a:p>
          <a:p>
            <a:r>
              <a:rPr lang="en-US" dirty="0"/>
              <a:t>PAUSE</a:t>
            </a:r>
            <a:r>
              <a:rPr lang="en-US" b="1" dirty="0"/>
              <a:t>.</a:t>
            </a:r>
            <a:r>
              <a:rPr lang="en-US" dirty="0"/>
              <a:t> LEAVE Microsoft Project open for the next exercise. </a:t>
            </a:r>
            <a:endParaRPr lang="en-US" dirty="0" smtClean="0"/>
          </a:p>
          <a:p>
            <a:pPr marL="457200" lvl="0" indent="-457200">
              <a:buFont typeface="+mj-lt"/>
              <a:buAutoNum type="arabicPeriod" startAt="3"/>
            </a:pPr>
            <a:endParaRPr lang="en-US" dirty="0">
              <a:latin typeface="Segoe"/>
              <a:ea typeface="ＭＳ ゴシック"/>
            </a:endParaRPr>
          </a:p>
          <a:p>
            <a:pPr marL="457200" lvl="0" indent="-457200">
              <a:buFont typeface="+mj-lt"/>
              <a:buAutoNum type="arabicPeriod" startAt="3"/>
            </a:pPr>
            <a:endParaRPr lang="en-US" dirty="0" smtClean="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18</a:t>
            </a:fld>
            <a:endParaRPr lang="en-US" dirty="0"/>
          </a:p>
        </p:txBody>
      </p:sp>
    </p:spTree>
    <p:extLst>
      <p:ext uri="{BB962C8B-B14F-4D97-AF65-F5344CB8AC3E}">
        <p14:creationId xmlns:p14="http://schemas.microsoft.com/office/powerpoint/2010/main" val="1528521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dirty="0">
                <a:solidFill>
                  <a:srgbClr val="0072C6"/>
                </a:solidFill>
                <a:latin typeface="Segoe"/>
                <a:ea typeface="ＭＳ ゴシック"/>
              </a:rPr>
              <a:t>Software Orientation</a:t>
            </a:r>
          </a:p>
        </p:txBody>
      </p:sp>
      <p:sp>
        <p:nvSpPr>
          <p:cNvPr id="3" name="Text Placeholder 2"/>
          <p:cNvSpPr>
            <a:spLocks noGrp="1"/>
          </p:cNvSpPr>
          <p:nvPr>
            <p:ph type="body" idx="1"/>
          </p:nvPr>
        </p:nvSpPr>
        <p:spPr>
          <a:xfrm>
            <a:off x="457200" y="1752600"/>
            <a:ext cx="2971800" cy="4267200"/>
          </a:xfrm>
        </p:spPr>
        <p:txBody>
          <a:bodyPr/>
          <a:lstStyle/>
          <a:p>
            <a:pPr lvl="0"/>
            <a:r>
              <a:rPr lang="en-US" dirty="0"/>
              <a:t>Microsoft Project is a database. </a:t>
            </a:r>
            <a:endParaRPr lang="en-US" dirty="0" smtClean="0"/>
          </a:p>
          <a:p>
            <a:pPr lvl="0"/>
            <a:r>
              <a:rPr lang="en-US" dirty="0" smtClean="0"/>
              <a:t>More </a:t>
            </a:r>
            <a:r>
              <a:rPr lang="en-US" dirty="0"/>
              <a:t>correctly, it is three databases in one, as </a:t>
            </a:r>
            <a:r>
              <a:rPr lang="en-US" dirty="0" smtClean="0"/>
              <a:t>shown here.</a:t>
            </a:r>
            <a:endParaRPr lang="en-US" b="0" i="0" u="none" strike="noStrike" baseline="0" dirty="0">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19</a:t>
            </a:fld>
            <a:endParaRPr lang="en-US" dirty="0"/>
          </a:p>
        </p:txBody>
      </p:sp>
      <p:pic>
        <p:nvPicPr>
          <p:cNvPr id="8" name="Picture 7" descr="F0108.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1676400"/>
            <a:ext cx="5105908" cy="4343400"/>
          </a:xfrm>
          <a:prstGeom prst="rect">
            <a:avLst/>
          </a:prstGeom>
        </p:spPr>
      </p:pic>
    </p:spTree>
    <p:extLst>
      <p:ext uri="{BB962C8B-B14F-4D97-AF65-F5344CB8AC3E}">
        <p14:creationId xmlns:p14="http://schemas.microsoft.com/office/powerpoint/2010/main" val="1418421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dirty="0">
                <a:solidFill>
                  <a:srgbClr val="0072C6"/>
                </a:solidFill>
                <a:latin typeface="Segoe"/>
                <a:ea typeface="ＭＳ ゴシック"/>
              </a:rPr>
              <a:t>Objectives</a:t>
            </a:r>
          </a:p>
        </p:txBody>
      </p:sp>
      <p:sp>
        <p:nvSpPr>
          <p:cNvPr id="4" name="Rectangle 4"/>
          <p:cNvSpPr>
            <a:spLocks noGrp="1" noChangeArrowheads="1"/>
          </p:cNvSpPr>
          <p:nvPr>
            <p:ph type="dt" sz="half" idx="4294967295"/>
          </p:nvPr>
        </p:nvSpPr>
        <p:spPr bwMode="auto">
          <a:xfrm>
            <a:off x="457200" y="62484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5" name="Rectangle 5"/>
          <p:cNvSpPr>
            <a:spLocks noGrp="1" noChangeArrowheads="1"/>
          </p:cNvSpPr>
          <p:nvPr>
            <p:ph type="ftr" sz="quarter" idx="4294967295"/>
          </p:nvPr>
        </p:nvSpPr>
        <p:spPr bwMode="auto">
          <a:xfrm>
            <a:off x="2629403" y="6248400"/>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6" name="Rectangle 6"/>
          <p:cNvSpPr>
            <a:spLocks noGrp="1" noChangeArrowheads="1"/>
          </p:cNvSpPr>
          <p:nvPr>
            <p:ph type="sldNum" sz="quarter" idx="4294967295"/>
          </p:nvPr>
        </p:nvSpPr>
        <p:spPr bwMode="auto">
          <a:xfrm>
            <a:off x="6553200" y="62484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2</a:t>
            </a:fld>
            <a:endParaRPr lang="en-US" dirty="0"/>
          </a:p>
        </p:txBody>
      </p:sp>
      <p:pic>
        <p:nvPicPr>
          <p:cNvPr id="3" name="Picture 2" descr="matrix.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676400"/>
            <a:ext cx="6324600" cy="4536822"/>
          </a:xfrm>
          <a:prstGeom prst="rect">
            <a:avLst/>
          </a:prstGeom>
        </p:spPr>
      </p:pic>
    </p:spTree>
    <p:extLst>
      <p:ext uri="{BB962C8B-B14F-4D97-AF65-F5344CB8AC3E}">
        <p14:creationId xmlns:p14="http://schemas.microsoft.com/office/powerpoint/2010/main" val="3057545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dirty="0">
                <a:solidFill>
                  <a:srgbClr val="0072C6"/>
                </a:solidFill>
                <a:latin typeface="Segoe"/>
                <a:ea typeface="ＭＳ ゴシック"/>
              </a:rPr>
              <a:t>Software Orientation</a:t>
            </a:r>
          </a:p>
        </p:txBody>
      </p:sp>
      <p:sp>
        <p:nvSpPr>
          <p:cNvPr id="3" name="Text Placeholder 2"/>
          <p:cNvSpPr>
            <a:spLocks noGrp="1"/>
          </p:cNvSpPr>
          <p:nvPr>
            <p:ph type="body" idx="1"/>
          </p:nvPr>
        </p:nvSpPr>
        <p:spPr>
          <a:xfrm>
            <a:off x="457200" y="1447800"/>
            <a:ext cx="8229600" cy="1905000"/>
          </a:xfrm>
        </p:spPr>
        <p:txBody>
          <a:bodyPr/>
          <a:lstStyle/>
          <a:p>
            <a:pPr lvl="0"/>
            <a:r>
              <a:rPr lang="en-US" sz="2100" dirty="0" smtClean="0"/>
              <a:t>The task database is </a:t>
            </a:r>
            <a:r>
              <a:rPr lang="en-US" sz="2100" dirty="0"/>
              <a:t>where all task-related information, such as the task name, start, finish, cost, duration, work, and so on, is kept. </a:t>
            </a:r>
            <a:endParaRPr lang="en-US" sz="2100" dirty="0" smtClean="0"/>
          </a:p>
          <a:p>
            <a:pPr lvl="0"/>
            <a:r>
              <a:rPr lang="en-US" sz="2100" dirty="0" smtClean="0"/>
              <a:t>With the resource database, all resource</a:t>
            </a:r>
            <a:r>
              <a:rPr lang="en-US" sz="2100" dirty="0"/>
              <a:t>-related information, such as resource name, type of resource, standard rate (pay rate), resource group they belong to, base calendar they are assigned, and maximum number of units for the resource, is stored here. </a:t>
            </a:r>
            <a:endParaRPr lang="en-US" sz="2100" dirty="0" smtClean="0"/>
          </a:p>
          <a:p>
            <a:pPr lvl="0"/>
            <a:r>
              <a:rPr lang="en-US" sz="2100" dirty="0"/>
              <a:t>The third database is called the assignment database. When a resource is assigned to a task, all of the assignment-related information, for each specific resource on each specific task, is stored here. This includes items such as a resource’s start and finish date, the amount of work, and the total cost for that resource on a specific task. </a:t>
            </a:r>
            <a:endParaRPr lang="en-US" sz="2100" b="0" i="0" u="none" strike="noStrike" baseline="0" dirty="0">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20</a:t>
            </a:fld>
            <a:endParaRPr lang="en-US" dirty="0"/>
          </a:p>
        </p:txBody>
      </p:sp>
    </p:spTree>
    <p:extLst>
      <p:ext uri="{BB962C8B-B14F-4D97-AF65-F5344CB8AC3E}">
        <p14:creationId xmlns:p14="http://schemas.microsoft.com/office/powerpoint/2010/main" val="846508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Step-by-Step: </a:t>
            </a:r>
            <a:r>
              <a:rPr lang="en-US" dirty="0">
                <a:effectLst/>
              </a:rPr>
              <a:t>Display Data from Each </a:t>
            </a:r>
            <a:r>
              <a:rPr lang="en-US" dirty="0" smtClean="0">
                <a:effectLst/>
              </a:rPr>
              <a:t>Database</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2590800"/>
          </a:xfrm>
        </p:spPr>
        <p:txBody>
          <a:bodyPr/>
          <a:lstStyle/>
          <a:p>
            <a:r>
              <a:rPr lang="en-US" dirty="0"/>
              <a:t>GET READY. USE the project schedule you created in the previous exercise.</a:t>
            </a:r>
          </a:p>
          <a:p>
            <a:pPr marL="457200" indent="-457200">
              <a:buFont typeface="+mj-lt"/>
              <a:buAutoNum type="arabicPeriod"/>
            </a:pPr>
            <a:r>
              <a:rPr lang="en-US" dirty="0"/>
              <a:t>Your screen should be on the Gantt Chart view. Place your mouse cursor on the Task Name column heading, but do not click on it. You will notice that a ScreenTip appears, displaying the title of the column (Task Name) and its actual name (Name)</a:t>
            </a:r>
            <a:r>
              <a:rPr lang="en-US" dirty="0" smtClean="0"/>
              <a:t>.</a:t>
            </a:r>
            <a:endParaRPr lang="en-US" b="0" i="0" u="none" strike="noStrike" baseline="0" dirty="0">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21</a:t>
            </a:fld>
            <a:endParaRPr lang="en-US" dirty="0"/>
          </a:p>
        </p:txBody>
      </p:sp>
      <p:pic>
        <p:nvPicPr>
          <p:cNvPr id="4" name="Picture 3" descr="F0109.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3657600"/>
            <a:ext cx="5384800" cy="2857500"/>
          </a:xfrm>
          <a:prstGeom prst="rect">
            <a:avLst/>
          </a:prstGeom>
        </p:spPr>
      </p:pic>
    </p:spTree>
    <p:extLst>
      <p:ext uri="{BB962C8B-B14F-4D97-AF65-F5344CB8AC3E}">
        <p14:creationId xmlns:p14="http://schemas.microsoft.com/office/powerpoint/2010/main" val="1652216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Step-by-Step: </a:t>
            </a:r>
            <a:r>
              <a:rPr lang="en-US" dirty="0">
                <a:effectLst/>
              </a:rPr>
              <a:t>Display Data from Each </a:t>
            </a:r>
            <a:r>
              <a:rPr lang="en-US" dirty="0" smtClean="0">
                <a:effectLst/>
              </a:rPr>
              <a:t>Database</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2590800"/>
          </a:xfrm>
        </p:spPr>
        <p:txBody>
          <a:bodyPr/>
          <a:lstStyle/>
          <a:p>
            <a:pPr marL="457200" lvl="0" indent="-457200">
              <a:buFont typeface="+mj-lt"/>
              <a:buAutoNum type="arabicPeriod" startAt="2"/>
            </a:pPr>
            <a:r>
              <a:rPr lang="en-US" dirty="0"/>
              <a:t>Click the View tab; then, in the Resource Views command group, select the Resource Sheet </a:t>
            </a:r>
            <a:r>
              <a:rPr lang="en-US" dirty="0" smtClean="0"/>
              <a:t>view.</a:t>
            </a:r>
          </a:p>
          <a:p>
            <a:pPr marL="457200" lvl="0" indent="-457200">
              <a:buFont typeface="+mj-lt"/>
              <a:buAutoNum type="arabicPeriod" startAt="2"/>
            </a:pPr>
            <a:r>
              <a:rPr lang="en-US" dirty="0" smtClean="0"/>
              <a:t>Place </a:t>
            </a:r>
            <a:r>
              <a:rPr lang="en-US" dirty="0"/>
              <a:t>the mouse cursor on the Resource Name column heading and observe the ScreenTip that appears, as shown </a:t>
            </a:r>
            <a:r>
              <a:rPr lang="en-US" dirty="0" smtClean="0"/>
              <a:t>below. This field </a:t>
            </a:r>
            <a:r>
              <a:rPr lang="en-US" dirty="0"/>
              <a:t>has the same name as the one in </a:t>
            </a:r>
            <a:r>
              <a:rPr lang="en-US" dirty="0" smtClean="0"/>
              <a:t>shown on the previous slide. </a:t>
            </a:r>
            <a:r>
              <a:rPr lang="en-US" dirty="0"/>
              <a:t>You have just witnessed two of the databases. </a:t>
            </a:r>
            <a:endParaRPr lang="en-US" b="0" i="0" u="none" strike="noStrike" baseline="0" dirty="0">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22</a:t>
            </a:fld>
            <a:endParaRPr lang="en-US" dirty="0"/>
          </a:p>
        </p:txBody>
      </p:sp>
      <p:pic>
        <p:nvPicPr>
          <p:cNvPr id="8" name="Picture 7" descr="F0110.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733800"/>
            <a:ext cx="5181600" cy="2451100"/>
          </a:xfrm>
          <a:prstGeom prst="rect">
            <a:avLst/>
          </a:prstGeom>
        </p:spPr>
      </p:pic>
    </p:spTree>
    <p:extLst>
      <p:ext uri="{BB962C8B-B14F-4D97-AF65-F5344CB8AC3E}">
        <p14:creationId xmlns:p14="http://schemas.microsoft.com/office/powerpoint/2010/main" val="1272170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Step-by-Step: </a:t>
            </a:r>
            <a:r>
              <a:rPr lang="en-US" dirty="0">
                <a:effectLst/>
              </a:rPr>
              <a:t>Display Data from Each </a:t>
            </a:r>
            <a:r>
              <a:rPr lang="en-US" dirty="0" smtClean="0">
                <a:effectLst/>
              </a:rPr>
              <a:t>Database</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305800" cy="4648200"/>
          </a:xfrm>
        </p:spPr>
        <p:txBody>
          <a:bodyPr/>
          <a:lstStyle/>
          <a:p>
            <a:pPr marL="457200" lvl="0" indent="-457200">
              <a:buFont typeface="+mj-lt"/>
              <a:buAutoNum type="arabicPeriod" startAt="4"/>
            </a:pPr>
            <a:r>
              <a:rPr lang="en-US" dirty="0"/>
              <a:t>On the ribbon, click the Task Usage button, located in the Task Views command group. This is one of two views that display information from the assignment database. Note the Task Usage button is a two-part button, with a submenu on the bottom half.</a:t>
            </a:r>
          </a:p>
          <a:p>
            <a:pPr marL="457200" lvl="0" indent="-457200">
              <a:buFont typeface="+mj-lt"/>
              <a:buAutoNum type="arabicPeriod" startAt="4"/>
            </a:pPr>
            <a:r>
              <a:rPr lang="en-US" dirty="0"/>
              <a:t>Select the name cell of task 1, Perform Initial Planning.  </a:t>
            </a:r>
          </a:p>
          <a:p>
            <a:pPr marL="457200" indent="-457200">
              <a:buFont typeface="+mj-lt"/>
              <a:buAutoNum type="arabicPeriod" startAt="4"/>
            </a:pPr>
            <a:r>
              <a:rPr lang="en-US" dirty="0"/>
              <a:t>Press the keystroke combination of CTRL + SHIFT + F5</a:t>
            </a:r>
            <a:r>
              <a:rPr lang="en-US" b="1" dirty="0"/>
              <a:t>. </a:t>
            </a:r>
            <a:r>
              <a:rPr lang="en-US" dirty="0"/>
              <a:t>This is the Scroll to Task feature, which will be discussed later. Your screen should look similar to </a:t>
            </a:r>
            <a:r>
              <a:rPr lang="en-US" dirty="0" smtClean="0"/>
              <a:t>the figure shown on the next slide.</a:t>
            </a:r>
          </a:p>
          <a:p>
            <a:r>
              <a:rPr lang="en-US" dirty="0"/>
              <a:t>PAUSE</a:t>
            </a:r>
            <a:r>
              <a:rPr lang="en-US" b="1" dirty="0"/>
              <a:t>.</a:t>
            </a:r>
            <a:r>
              <a:rPr lang="en-US" dirty="0"/>
              <a:t> LEAVE Microsoft Project open for the next exercise. </a:t>
            </a:r>
            <a:endParaRPr lang="en-US" b="0" i="0" u="none" strike="noStrike" baseline="0" dirty="0">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23</a:t>
            </a:fld>
            <a:endParaRPr lang="en-US" dirty="0"/>
          </a:p>
        </p:txBody>
      </p:sp>
    </p:spTree>
    <p:extLst>
      <p:ext uri="{BB962C8B-B14F-4D97-AF65-F5344CB8AC3E}">
        <p14:creationId xmlns:p14="http://schemas.microsoft.com/office/powerpoint/2010/main" val="3471853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Step-by-Step: </a:t>
            </a:r>
            <a:r>
              <a:rPr lang="en-US" dirty="0">
                <a:effectLst/>
              </a:rPr>
              <a:t>Display Data from Each </a:t>
            </a:r>
            <a:r>
              <a:rPr lang="en-US" dirty="0" smtClean="0">
                <a:effectLst/>
              </a:rPr>
              <a:t>Database</a:t>
            </a:r>
            <a:endParaRPr lang="en-US" b="0" i="0" u="none" strike="noStrike" baseline="0" dirty="0">
              <a:solidFill>
                <a:srgbClr val="0072C6"/>
              </a:solidFill>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24</a:t>
            </a:fld>
            <a:endParaRPr lang="en-US" dirty="0"/>
          </a:p>
        </p:txBody>
      </p:sp>
      <p:pic>
        <p:nvPicPr>
          <p:cNvPr id="8" name="Picture 7" descr="F011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981200"/>
            <a:ext cx="8122920" cy="3467100"/>
          </a:xfrm>
          <a:prstGeom prst="rect">
            <a:avLst/>
          </a:prstGeom>
        </p:spPr>
      </p:pic>
    </p:spTree>
    <p:extLst>
      <p:ext uri="{BB962C8B-B14F-4D97-AF65-F5344CB8AC3E}">
        <p14:creationId xmlns:p14="http://schemas.microsoft.com/office/powerpoint/2010/main" val="3661551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Step-by-Step: </a:t>
            </a:r>
            <a:r>
              <a:rPr lang="en-US" dirty="0">
                <a:effectLst/>
              </a:rPr>
              <a:t>Display Data from Each </a:t>
            </a:r>
            <a:r>
              <a:rPr lang="en-US" dirty="0" smtClean="0">
                <a:effectLst/>
              </a:rPr>
              <a:t>Database</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305800" cy="1524000"/>
          </a:xfrm>
        </p:spPr>
        <p:txBody>
          <a:bodyPr/>
          <a:lstStyle/>
          <a:p>
            <a:r>
              <a:rPr lang="en-US" dirty="0" smtClean="0"/>
              <a:t>This table </a:t>
            </a:r>
            <a:r>
              <a:rPr lang="en-US" dirty="0"/>
              <a:t>shows the default view and the databases from which they collect information. Knowing which database has the information will help later in knowing which view to activate as well as assisting in developing custom reports</a:t>
            </a:r>
            <a:r>
              <a:rPr lang="en-US" dirty="0" smtClean="0"/>
              <a:t>.</a:t>
            </a:r>
            <a:endParaRPr lang="en-US" b="0" i="0" u="none" strike="noStrike" baseline="0" dirty="0">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25</a:t>
            </a:fld>
            <a:endParaRPr lang="en-US" dirty="0"/>
          </a:p>
        </p:txBody>
      </p:sp>
      <p:pic>
        <p:nvPicPr>
          <p:cNvPr id="4" name="Picture 3" descr="T010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2971800"/>
            <a:ext cx="5268351" cy="3200400"/>
          </a:xfrm>
          <a:prstGeom prst="rect">
            <a:avLst/>
          </a:prstGeom>
        </p:spPr>
      </p:pic>
    </p:spTree>
    <p:extLst>
      <p:ext uri="{BB962C8B-B14F-4D97-AF65-F5344CB8AC3E}">
        <p14:creationId xmlns:p14="http://schemas.microsoft.com/office/powerpoint/2010/main" val="3092322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Step-by-Step: </a:t>
            </a:r>
            <a:r>
              <a:rPr lang="en-US" dirty="0">
                <a:effectLst/>
              </a:rPr>
              <a:t>Use Default </a:t>
            </a:r>
            <a:r>
              <a:rPr lang="en-US" dirty="0" smtClean="0">
                <a:effectLst/>
              </a:rPr>
              <a:t>Views</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305800" cy="1600200"/>
          </a:xfrm>
        </p:spPr>
        <p:txBody>
          <a:bodyPr/>
          <a:lstStyle/>
          <a:p>
            <a:r>
              <a:rPr lang="en-US" dirty="0"/>
              <a:t>GET READY. USE the project schedule you created in the previous exercise</a:t>
            </a:r>
            <a:r>
              <a:rPr lang="en-US" dirty="0" smtClean="0"/>
              <a:t>.</a:t>
            </a:r>
          </a:p>
          <a:p>
            <a:pPr marL="457200" indent="-457200">
              <a:buFont typeface="+mj-lt"/>
              <a:buAutoNum type="arabicPeriod"/>
            </a:pPr>
            <a:r>
              <a:rPr lang="en-US" dirty="0"/>
              <a:t>On the View tab, select the Calendar view from the Task View command group. Your screen should </a:t>
            </a:r>
            <a:r>
              <a:rPr lang="en-US" dirty="0" smtClean="0"/>
              <a:t>look similar to this.</a:t>
            </a:r>
          </a:p>
          <a:p>
            <a:endParaRPr lang="en-US" b="0" i="0" u="none" strike="noStrike" baseline="0" dirty="0">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26</a:t>
            </a:fld>
            <a:endParaRPr lang="en-US" dirty="0"/>
          </a:p>
        </p:txBody>
      </p:sp>
      <p:pic>
        <p:nvPicPr>
          <p:cNvPr id="4" name="Picture 3" descr="F011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3048000"/>
            <a:ext cx="6654800" cy="3073400"/>
          </a:xfrm>
          <a:prstGeom prst="rect">
            <a:avLst/>
          </a:prstGeom>
        </p:spPr>
      </p:pic>
    </p:spTree>
    <p:extLst>
      <p:ext uri="{BB962C8B-B14F-4D97-AF65-F5344CB8AC3E}">
        <p14:creationId xmlns:p14="http://schemas.microsoft.com/office/powerpoint/2010/main" val="3032537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Step-by-Step: </a:t>
            </a:r>
            <a:r>
              <a:rPr lang="en-US" dirty="0">
                <a:effectLst/>
              </a:rPr>
              <a:t>Use Default </a:t>
            </a:r>
            <a:r>
              <a:rPr lang="en-US" dirty="0" smtClean="0">
                <a:effectLst/>
              </a:rPr>
              <a:t>Views</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2438400"/>
          </a:xfrm>
        </p:spPr>
        <p:txBody>
          <a:bodyPr/>
          <a:lstStyle/>
          <a:p>
            <a:pPr marL="457200" indent="-457200">
              <a:buFont typeface="+mj-lt"/>
              <a:buAutoNum type="arabicPeriod" startAt="2"/>
            </a:pPr>
            <a:r>
              <a:rPr lang="en-US" dirty="0"/>
              <a:t>The Calendar view provides task data in a calendar format. It is helpful when you need to get project information to those project team members who might not have, or know how to operate, Microsoft Project. </a:t>
            </a:r>
            <a:endParaRPr lang="en-US" dirty="0" smtClean="0"/>
          </a:p>
          <a:p>
            <a:pPr marL="457200" indent="-457200">
              <a:buFont typeface="+mj-lt"/>
              <a:buAutoNum type="arabicPeriod" startAt="2"/>
            </a:pPr>
            <a:r>
              <a:rPr lang="en-US" dirty="0"/>
              <a:t>On the View tab, select the Network Diagram view. Your screen should look similar </a:t>
            </a:r>
            <a:r>
              <a:rPr lang="en-US" dirty="0" smtClean="0"/>
              <a:t>to the figure shown on the next slide.</a:t>
            </a:r>
          </a:p>
          <a:p>
            <a:pPr marL="457200" indent="-457200">
              <a:buFont typeface="+mj-lt"/>
              <a:buAutoNum type="arabicPeriod" startAt="2"/>
            </a:pPr>
            <a:r>
              <a:rPr lang="en-US" dirty="0"/>
              <a:t>On the View tab, select the Resource Usage view. Click the Resource Name column once to highlight the entire column. </a:t>
            </a:r>
            <a:endParaRPr lang="en-US" dirty="0" smtClean="0"/>
          </a:p>
          <a:p>
            <a:pPr marL="457200" indent="-457200">
              <a:buFont typeface="+mj-lt"/>
              <a:buAutoNum type="arabicPeriod" startAt="2"/>
            </a:pPr>
            <a:r>
              <a:rPr lang="en-US" dirty="0"/>
              <a:t>On the ribbon, in the Data command group, click the Outline button and then select Hide Subtasks. </a:t>
            </a:r>
            <a:endParaRPr lang="en-US" dirty="0" smtClean="0"/>
          </a:p>
          <a:p>
            <a:pPr marL="457200" indent="-457200">
              <a:buFont typeface="+mj-lt"/>
              <a:buAutoNum type="arabicPeriod" startAt="2"/>
            </a:pPr>
            <a:r>
              <a:rPr lang="en-US" dirty="0"/>
              <a:t>Click the expand button at the left of resource 1, Audit Committee. </a:t>
            </a:r>
            <a:endParaRPr lang="en-US" dirty="0" smtClean="0"/>
          </a:p>
          <a:p>
            <a:pPr marL="457200" indent="-457200">
              <a:buFont typeface="+mj-lt"/>
              <a:buAutoNum type="arabicPeriod" startAt="2"/>
            </a:pPr>
            <a:endParaRPr lang="en-US" b="0" i="0" u="none" strike="noStrike" baseline="0" dirty="0">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27</a:t>
            </a:fld>
            <a:endParaRPr lang="en-US" dirty="0"/>
          </a:p>
        </p:txBody>
      </p:sp>
    </p:spTree>
    <p:extLst>
      <p:ext uri="{BB962C8B-B14F-4D97-AF65-F5344CB8AC3E}">
        <p14:creationId xmlns:p14="http://schemas.microsoft.com/office/powerpoint/2010/main" val="2745821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Step-by-Step: </a:t>
            </a:r>
            <a:r>
              <a:rPr lang="en-US" dirty="0">
                <a:effectLst/>
              </a:rPr>
              <a:t>Use Default </a:t>
            </a:r>
            <a:r>
              <a:rPr lang="en-US" dirty="0" smtClean="0">
                <a:effectLst/>
              </a:rPr>
              <a:t>Views</a:t>
            </a:r>
            <a:endParaRPr lang="en-US" b="0" i="0" u="none" strike="noStrike" baseline="0" dirty="0">
              <a:solidFill>
                <a:srgbClr val="0072C6"/>
              </a:solidFill>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28</a:t>
            </a:fld>
            <a:endParaRPr lang="en-US" dirty="0"/>
          </a:p>
        </p:txBody>
      </p:sp>
      <p:pic>
        <p:nvPicPr>
          <p:cNvPr id="8" name="Picture 7" descr="F0113.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752600"/>
            <a:ext cx="6692900" cy="4330700"/>
          </a:xfrm>
          <a:prstGeom prst="rect">
            <a:avLst/>
          </a:prstGeom>
        </p:spPr>
      </p:pic>
    </p:spTree>
    <p:extLst>
      <p:ext uri="{BB962C8B-B14F-4D97-AF65-F5344CB8AC3E}">
        <p14:creationId xmlns:p14="http://schemas.microsoft.com/office/powerpoint/2010/main" val="2196005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Step-by-Step: </a:t>
            </a:r>
            <a:r>
              <a:rPr lang="en-US" dirty="0">
                <a:effectLst/>
              </a:rPr>
              <a:t>Use Default </a:t>
            </a:r>
            <a:r>
              <a:rPr lang="en-US" dirty="0" smtClean="0">
                <a:effectLst/>
              </a:rPr>
              <a:t>Views</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1905000"/>
          </a:xfrm>
        </p:spPr>
        <p:txBody>
          <a:bodyPr/>
          <a:lstStyle/>
          <a:p>
            <a:pPr marL="457200" lvl="0" indent="-457200">
              <a:buFont typeface="+mj-lt"/>
              <a:buAutoNum type="arabicPeriod" startAt="7"/>
            </a:pPr>
            <a:r>
              <a:rPr lang="en-US" dirty="0"/>
              <a:t>Auto-fit the Resource Name column. You do this by placing your cursor on the right side of the column name and double-clicking. </a:t>
            </a:r>
          </a:p>
          <a:p>
            <a:pPr marL="457200" indent="-457200">
              <a:buFont typeface="+mj-lt"/>
              <a:buAutoNum type="arabicPeriod" startAt="7"/>
            </a:pPr>
            <a:r>
              <a:rPr lang="en-US" dirty="0"/>
              <a:t>Move the vertical splitter bar between the table area and chart area to the right, until you can see the Work </a:t>
            </a:r>
            <a:r>
              <a:rPr lang="en-US" dirty="0" smtClean="0"/>
              <a:t>column</a:t>
            </a:r>
            <a:r>
              <a:rPr lang="en-US" dirty="0"/>
              <a:t>.</a:t>
            </a:r>
            <a:endParaRPr lang="en-US" b="0" i="0" u="none" strike="noStrike" baseline="0" dirty="0">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29</a:t>
            </a:fld>
            <a:endParaRPr lang="en-US" dirty="0"/>
          </a:p>
        </p:txBody>
      </p:sp>
      <p:pic>
        <p:nvPicPr>
          <p:cNvPr id="4" name="Picture 3" descr="F0114.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352800"/>
            <a:ext cx="4953000" cy="2863772"/>
          </a:xfrm>
          <a:prstGeom prst="rect">
            <a:avLst/>
          </a:prstGeom>
        </p:spPr>
      </p:pic>
    </p:spTree>
    <p:extLst>
      <p:ext uri="{BB962C8B-B14F-4D97-AF65-F5344CB8AC3E}">
        <p14:creationId xmlns:p14="http://schemas.microsoft.com/office/powerpoint/2010/main" val="4149168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dirty="0">
                <a:solidFill>
                  <a:srgbClr val="0072C6"/>
                </a:solidFill>
                <a:latin typeface="Segoe"/>
                <a:ea typeface="ＭＳ ゴシック"/>
              </a:rPr>
              <a:t>Software Orientation</a:t>
            </a:r>
          </a:p>
        </p:txBody>
      </p:sp>
      <p:sp>
        <p:nvSpPr>
          <p:cNvPr id="3" name="Text Placeholder 2"/>
          <p:cNvSpPr>
            <a:spLocks noGrp="1"/>
          </p:cNvSpPr>
          <p:nvPr>
            <p:ph type="body" idx="1"/>
          </p:nvPr>
        </p:nvSpPr>
        <p:spPr>
          <a:xfrm>
            <a:off x="457200" y="1447800"/>
            <a:ext cx="8229600" cy="1905000"/>
          </a:xfrm>
        </p:spPr>
        <p:txBody>
          <a:bodyPr/>
          <a:lstStyle/>
          <a:p>
            <a:pPr lvl="0"/>
            <a:r>
              <a:rPr lang="en-US" dirty="0"/>
              <a:t>When you first launch Microsoft Project, you will see a screen similar to that shown </a:t>
            </a:r>
            <a:r>
              <a:rPr lang="en-US" dirty="0" smtClean="0"/>
              <a:t>below. </a:t>
            </a:r>
            <a:endParaRPr lang="en-US" b="0" i="0" u="none" strike="noStrike" baseline="0" dirty="0">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3</a:t>
            </a:fld>
            <a:endParaRPr lang="en-US" dirty="0"/>
          </a:p>
        </p:txBody>
      </p:sp>
      <p:pic>
        <p:nvPicPr>
          <p:cNvPr id="4" name="Picture 3" descr="orientation0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2438400"/>
            <a:ext cx="6743700" cy="3644900"/>
          </a:xfrm>
          <a:prstGeom prst="rect">
            <a:avLst/>
          </a:prstGeom>
        </p:spPr>
      </p:pic>
    </p:spTree>
    <p:extLst>
      <p:ext uri="{BB962C8B-B14F-4D97-AF65-F5344CB8AC3E}">
        <p14:creationId xmlns:p14="http://schemas.microsoft.com/office/powerpoint/2010/main" val="158208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Step-by-Step: </a:t>
            </a:r>
            <a:r>
              <a:rPr lang="en-US" dirty="0">
                <a:effectLst/>
              </a:rPr>
              <a:t>Use Default </a:t>
            </a:r>
            <a:r>
              <a:rPr lang="en-US" dirty="0" smtClean="0">
                <a:effectLst/>
              </a:rPr>
              <a:t>Views</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r>
              <a:rPr lang="en-US" dirty="0"/>
              <a:t>The Resource Usage view shows assignments, categorized by resource. In other words, it is helpful to see the assignments each resource has been assigned. This is opposite from the Task Usage view you selected earlier, which categorized assignments by task.</a:t>
            </a:r>
          </a:p>
          <a:p>
            <a:pPr marL="457200" lvl="0" indent="-457200">
              <a:buFont typeface="+mj-lt"/>
              <a:buAutoNum type="arabicPeriod" startAt="9"/>
            </a:pPr>
            <a:r>
              <a:rPr lang="en-US" dirty="0"/>
              <a:t>CLOSE the file. When asked to save the file, click No.</a:t>
            </a:r>
          </a:p>
          <a:p>
            <a:r>
              <a:rPr lang="en-US" dirty="0"/>
              <a:t>LEAVE Microsoft Project open for the next exercise.</a:t>
            </a: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30</a:t>
            </a:fld>
            <a:endParaRPr lang="en-US" dirty="0"/>
          </a:p>
        </p:txBody>
      </p:sp>
    </p:spTree>
    <p:extLst>
      <p:ext uri="{BB962C8B-B14F-4D97-AF65-F5344CB8AC3E}">
        <p14:creationId xmlns:p14="http://schemas.microsoft.com/office/powerpoint/2010/main" val="527780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i="0" u="none" strike="noStrike" baseline="0" dirty="0" smtClean="0">
                <a:solidFill>
                  <a:srgbClr val="0072C6"/>
                </a:solidFill>
                <a:latin typeface="Segoe"/>
                <a:ea typeface="ＭＳ ゴシック"/>
              </a:rPr>
              <a:t>Creating</a:t>
            </a:r>
            <a:r>
              <a:rPr lang="en-US" b="0" i="0" u="none" strike="noStrike" dirty="0" smtClean="0">
                <a:solidFill>
                  <a:srgbClr val="0072C6"/>
                </a:solidFill>
                <a:latin typeface="Segoe"/>
                <a:ea typeface="ＭＳ ゴシック"/>
              </a:rPr>
              <a:t> a Project Schedule</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r>
              <a:rPr lang="en-US" dirty="0"/>
              <a:t>Microsoft Project is an active scheduling tool. </a:t>
            </a:r>
            <a:endParaRPr lang="en-US" dirty="0" smtClean="0"/>
          </a:p>
          <a:p>
            <a:r>
              <a:rPr lang="en-US" dirty="0" smtClean="0"/>
              <a:t>You </a:t>
            </a:r>
            <a:r>
              <a:rPr lang="en-US" dirty="0"/>
              <a:t>should perform all the planning processes associated with the project management methodology of your organization before entering any information into Microsoft Project 2016. </a:t>
            </a:r>
            <a:endParaRPr lang="en-US" dirty="0" smtClean="0"/>
          </a:p>
          <a:p>
            <a:r>
              <a:rPr lang="en-US" dirty="0" smtClean="0"/>
              <a:t>When </a:t>
            </a:r>
            <a:r>
              <a:rPr lang="en-US" dirty="0"/>
              <a:t>you create a new project schedule, the first task is to set a start date for your project. </a:t>
            </a:r>
            <a:endParaRPr lang="en-US" dirty="0" smtClean="0"/>
          </a:p>
          <a:p>
            <a:r>
              <a:rPr lang="en-US" dirty="0"/>
              <a:t>Rather than use a project schedule template, you can create a new project schedule from a blank template. From this, you can fine-tune to your specific project. </a:t>
            </a:r>
            <a:endParaRPr lang="en-US" dirty="0" smtClean="0"/>
          </a:p>
          <a:p>
            <a:r>
              <a:rPr lang="en-US" dirty="0" smtClean="0"/>
              <a:t>In </a:t>
            </a:r>
            <a:r>
              <a:rPr lang="en-US" dirty="0"/>
              <a:t>the following exercise, you will open a new project schedule. </a:t>
            </a: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31</a:t>
            </a:fld>
            <a:endParaRPr lang="en-US" dirty="0"/>
          </a:p>
        </p:txBody>
      </p:sp>
    </p:spTree>
    <p:extLst>
      <p:ext uri="{BB962C8B-B14F-4D97-AF65-F5344CB8AC3E}">
        <p14:creationId xmlns:p14="http://schemas.microsoft.com/office/powerpoint/2010/main" val="4210146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Open a New, Blank Project Schedule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r>
              <a:rPr lang="en-US" dirty="0"/>
              <a:t>GET READY. Microsoft Project should be open. </a:t>
            </a:r>
          </a:p>
          <a:p>
            <a:pPr marL="457200" indent="-457200">
              <a:buFont typeface="+mj-lt"/>
              <a:buAutoNum type="arabicPeriod"/>
            </a:pPr>
            <a:r>
              <a:rPr lang="en-US" dirty="0" smtClean="0"/>
              <a:t>On </a:t>
            </a:r>
            <a:r>
              <a:rPr lang="en-US" dirty="0"/>
              <a:t>the Start screen, click New.</a:t>
            </a:r>
          </a:p>
          <a:p>
            <a:pPr marL="457200" indent="-457200">
              <a:buFont typeface="+mj-lt"/>
              <a:buAutoNum type="arabicPeriod"/>
            </a:pPr>
            <a:r>
              <a:rPr lang="en-US" dirty="0" smtClean="0"/>
              <a:t>On </a:t>
            </a:r>
            <a:r>
              <a:rPr lang="en-US" dirty="0"/>
              <a:t>the screen, double-click the Blank Project option. A new, blank project schedule appears and you are briefly notified that new tasks will be created in the Manually Scheduled mode, which is discussed in Lesson 2. Your screen should look similar to </a:t>
            </a:r>
            <a:r>
              <a:rPr lang="en-US" dirty="0" smtClean="0"/>
              <a:t>the next slide. </a:t>
            </a:r>
          </a:p>
          <a:p>
            <a:r>
              <a:rPr lang="en-US" dirty="0"/>
              <a:t>PAUSE. LEAVE the project schedule open to use in the next exercise. </a:t>
            </a:r>
            <a:endParaRPr lang="en-US" dirty="0" smtClean="0"/>
          </a:p>
          <a:p>
            <a:pPr marL="457200" indent="-457200">
              <a:buFont typeface="+mj-lt"/>
              <a:buAutoNum type="arabicPeriod"/>
            </a:pPr>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32</a:t>
            </a:fld>
            <a:endParaRPr lang="en-US" dirty="0"/>
          </a:p>
        </p:txBody>
      </p:sp>
    </p:spTree>
    <p:extLst>
      <p:ext uri="{BB962C8B-B14F-4D97-AF65-F5344CB8AC3E}">
        <p14:creationId xmlns:p14="http://schemas.microsoft.com/office/powerpoint/2010/main" val="4002308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Open a New, Blank Project Schedule </a:t>
            </a:r>
            <a:endParaRPr lang="en-US" b="0" i="0" u="none" strike="noStrike" baseline="0" dirty="0">
              <a:solidFill>
                <a:srgbClr val="0072C6"/>
              </a:solidFill>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33</a:t>
            </a:fld>
            <a:endParaRPr lang="en-US" dirty="0"/>
          </a:p>
        </p:txBody>
      </p:sp>
      <p:pic>
        <p:nvPicPr>
          <p:cNvPr id="8" name="Picture 7" descr="F0115.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52600"/>
            <a:ext cx="7934836" cy="4241800"/>
          </a:xfrm>
          <a:prstGeom prst="rect">
            <a:avLst/>
          </a:prstGeom>
        </p:spPr>
      </p:pic>
    </p:spTree>
    <p:extLst>
      <p:ext uri="{BB962C8B-B14F-4D97-AF65-F5344CB8AC3E}">
        <p14:creationId xmlns:p14="http://schemas.microsoft.com/office/powerpoint/2010/main" val="1583015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Specifying the Project’s Start Date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r>
              <a:rPr lang="en-US" dirty="0"/>
              <a:t>The first step of creating a new project schedule is to specify the start date for the project. </a:t>
            </a:r>
            <a:endParaRPr lang="en-US" dirty="0" smtClean="0"/>
          </a:p>
          <a:p>
            <a:r>
              <a:rPr lang="en-US" dirty="0" smtClean="0"/>
              <a:t>You </a:t>
            </a:r>
            <a:r>
              <a:rPr lang="en-US" dirty="0"/>
              <a:t>can schedule a project from either the start date or the end date, but not both. </a:t>
            </a:r>
            <a:endParaRPr lang="en-US" dirty="0" smtClean="0"/>
          </a:p>
          <a:p>
            <a:r>
              <a:rPr lang="en-US" dirty="0" smtClean="0"/>
              <a:t>Most </a:t>
            </a:r>
            <a:r>
              <a:rPr lang="en-US" dirty="0"/>
              <a:t>projects should be scheduled from a start date. Scheduling from a start date causes all tasks to start as soon as possible, and it gives you the greatest scheduling flexibility. Scheduling from a finish date can be helpful in determining when a project must start if the finish date is fixed. </a:t>
            </a:r>
            <a:endParaRPr lang="en-US" dirty="0" smtClean="0"/>
          </a:p>
          <a:p>
            <a:r>
              <a:rPr lang="en-US" dirty="0" smtClean="0"/>
              <a:t>You </a:t>
            </a:r>
            <a:r>
              <a:rPr lang="en-US" dirty="0"/>
              <a:t>may change the start date at any time and Microsoft Project will recalculate the start dates for all automatically scheduled tasks. </a:t>
            </a: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34</a:t>
            </a:fld>
            <a:endParaRPr lang="en-US" dirty="0"/>
          </a:p>
        </p:txBody>
      </p:sp>
    </p:spTree>
    <p:extLst>
      <p:ext uri="{BB962C8B-B14F-4D97-AF65-F5344CB8AC3E}">
        <p14:creationId xmlns:p14="http://schemas.microsoft.com/office/powerpoint/2010/main" val="3467845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Specify a Start </a:t>
            </a:r>
            <a:r>
              <a:rPr lang="en-US" dirty="0">
                <a:effectLst/>
              </a:rPr>
              <a:t>Date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r>
              <a:rPr lang="en-US" dirty="0"/>
              <a:t>GET READY. USE the project schedule you opened in the previous exercise. </a:t>
            </a:r>
            <a:endParaRPr lang="en-US" dirty="0" smtClean="0"/>
          </a:p>
          <a:p>
            <a:pPr marL="457200" indent="-457200">
              <a:buFont typeface="+mj-lt"/>
              <a:buAutoNum type="arabicPeriod"/>
            </a:pPr>
            <a:r>
              <a:rPr lang="en-US" dirty="0"/>
              <a:t>Click the Project tab. In the Properties group, click the Project Information button. The Project Information dialog box appears.</a:t>
            </a:r>
          </a:p>
          <a:p>
            <a:pPr marL="457200" indent="-457200">
              <a:buFont typeface="+mj-lt"/>
              <a:buAutoNum type="arabicPeriod"/>
            </a:pPr>
            <a:r>
              <a:rPr lang="en-US" dirty="0" smtClean="0"/>
              <a:t>Click </a:t>
            </a:r>
            <a:r>
              <a:rPr lang="en-US" dirty="0"/>
              <a:t>once on the drop-down arrow next to the Start Date text box. For this exercise, you will change the project start date to January 7, 2019</a:t>
            </a:r>
            <a:r>
              <a:rPr lang="en-US" dirty="0" smtClean="0"/>
              <a:t>.</a:t>
            </a:r>
          </a:p>
          <a:p>
            <a:pPr marL="457200" indent="-457200">
              <a:buFont typeface="+mj-lt"/>
              <a:buAutoNum type="arabicPeriod"/>
            </a:pPr>
            <a:r>
              <a:rPr lang="en-US" dirty="0" smtClean="0"/>
              <a:t>Click </a:t>
            </a:r>
            <a:r>
              <a:rPr lang="en-US" dirty="0"/>
              <a:t>the calendar’s left or right arrow until January 2019 is displayed, as shown </a:t>
            </a:r>
            <a:r>
              <a:rPr lang="en-US" dirty="0" smtClean="0"/>
              <a:t>on the next slide.</a:t>
            </a:r>
          </a:p>
          <a:p>
            <a:pPr marL="457200" indent="-457200">
              <a:buFont typeface="+mj-lt"/>
              <a:buAutoNum type="arabicPeriod"/>
            </a:pPr>
            <a:r>
              <a:rPr lang="en-US" dirty="0" smtClean="0"/>
              <a:t>In </a:t>
            </a:r>
            <a:r>
              <a:rPr lang="en-US" dirty="0"/>
              <a:t>the January calendar, click January 7th. </a:t>
            </a: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35</a:t>
            </a:fld>
            <a:endParaRPr lang="en-US" dirty="0"/>
          </a:p>
        </p:txBody>
      </p:sp>
    </p:spTree>
    <p:extLst>
      <p:ext uri="{BB962C8B-B14F-4D97-AF65-F5344CB8AC3E}">
        <p14:creationId xmlns:p14="http://schemas.microsoft.com/office/powerpoint/2010/main" val="4291034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Specify a Start </a:t>
            </a:r>
            <a:r>
              <a:rPr lang="en-US" dirty="0">
                <a:effectLst/>
              </a:rPr>
              <a:t>Date </a:t>
            </a:r>
            <a:endParaRPr lang="en-US" b="0" i="0" u="none" strike="noStrike" baseline="0" dirty="0">
              <a:solidFill>
                <a:srgbClr val="0072C6"/>
              </a:solidFill>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36</a:t>
            </a:fld>
            <a:endParaRPr lang="en-US" dirty="0"/>
          </a:p>
        </p:txBody>
      </p:sp>
      <p:pic>
        <p:nvPicPr>
          <p:cNvPr id="4" name="Picture 3" descr="F0116.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524000"/>
            <a:ext cx="6375400" cy="4607962"/>
          </a:xfrm>
          <a:prstGeom prst="rect">
            <a:avLst/>
          </a:prstGeom>
        </p:spPr>
      </p:pic>
    </p:spTree>
    <p:extLst>
      <p:ext uri="{BB962C8B-B14F-4D97-AF65-F5344CB8AC3E}">
        <p14:creationId xmlns:p14="http://schemas.microsoft.com/office/powerpoint/2010/main" val="661775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Specify a Start </a:t>
            </a:r>
            <a:r>
              <a:rPr lang="en-US" dirty="0">
                <a:effectLst/>
              </a:rPr>
              <a:t>Date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pPr marL="457200" lvl="0" indent="-457200">
              <a:buFont typeface="+mj-lt"/>
              <a:buAutoNum type="arabicPeriod" startAt="5"/>
            </a:pPr>
            <a:r>
              <a:rPr lang="en-US" dirty="0"/>
              <a:t>Click OK at the bottom of the dialog box.</a:t>
            </a:r>
          </a:p>
          <a:p>
            <a:pPr marL="457200" lvl="0" indent="-457200">
              <a:buFont typeface="+mj-lt"/>
              <a:buAutoNum type="arabicPeriod" startAt="5"/>
            </a:pPr>
            <a:r>
              <a:rPr lang="en-US" dirty="0"/>
              <a:t>Note the timescale, located at the top of the chart area of the screen, changes to January of 2019.</a:t>
            </a:r>
          </a:p>
          <a:p>
            <a:r>
              <a:rPr lang="en-US" dirty="0"/>
              <a:t>PAUSE</a:t>
            </a:r>
            <a:r>
              <a:rPr lang="en-US" b="1" dirty="0"/>
              <a:t>.</a:t>
            </a:r>
            <a:r>
              <a:rPr lang="en-US" dirty="0"/>
              <a:t> LEAVE the project schedule open to use in the next exercise.</a:t>
            </a: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37</a:t>
            </a:fld>
            <a:endParaRPr lang="en-US" dirty="0"/>
          </a:p>
        </p:txBody>
      </p:sp>
    </p:spTree>
    <p:extLst>
      <p:ext uri="{BB962C8B-B14F-4D97-AF65-F5344CB8AC3E}">
        <p14:creationId xmlns:p14="http://schemas.microsoft.com/office/powerpoint/2010/main" val="1711178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Save the Project Schedule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r>
              <a:rPr lang="en-US" dirty="0"/>
              <a:t>GET READY. USE the project schedule you created in the previous exercise.</a:t>
            </a:r>
          </a:p>
          <a:p>
            <a:pPr marL="457200" lvl="0" indent="-457200">
              <a:buFont typeface="+mj-lt"/>
              <a:buAutoNum type="arabicPeriod"/>
            </a:pPr>
            <a:r>
              <a:rPr lang="en-US" dirty="0"/>
              <a:t>On the ribbon, click the File tab and then click the Save option. Because you have not previously saved the project schedule, the </a:t>
            </a:r>
            <a:r>
              <a:rPr lang="en-US" i="1" dirty="0"/>
              <a:t>Save-As</a:t>
            </a:r>
            <a:r>
              <a:rPr lang="en-US" dirty="0"/>
              <a:t> section of the navigation bar is </a:t>
            </a:r>
            <a:r>
              <a:rPr lang="en-US" dirty="0" smtClean="0"/>
              <a:t>activated.</a:t>
            </a:r>
          </a:p>
          <a:p>
            <a:pPr marL="457200" lvl="0" indent="-457200">
              <a:buFont typeface="+mj-lt"/>
              <a:buAutoNum type="arabicPeriod"/>
            </a:pPr>
            <a:r>
              <a:rPr lang="en-US" dirty="0" smtClean="0"/>
              <a:t>In </a:t>
            </a:r>
            <a:r>
              <a:rPr lang="en-US" dirty="0"/>
              <a:t>the </a:t>
            </a:r>
            <a:r>
              <a:rPr lang="en-US" i="1" dirty="0"/>
              <a:t>Save As</a:t>
            </a:r>
            <a:r>
              <a:rPr lang="en-US" dirty="0"/>
              <a:t> section, click This PC and </a:t>
            </a:r>
            <a:r>
              <a:rPr lang="en-US" dirty="0" smtClean="0"/>
              <a:t>select Browse.</a:t>
            </a:r>
          </a:p>
          <a:p>
            <a:pPr marL="457200" lvl="0" indent="-457200">
              <a:buFont typeface="+mj-lt"/>
              <a:buAutoNum type="arabicPeriod"/>
            </a:pPr>
            <a:r>
              <a:rPr lang="en-US" dirty="0" smtClean="0"/>
              <a:t>Locate </a:t>
            </a:r>
            <a:r>
              <a:rPr lang="en-US" dirty="0"/>
              <a:t>and select the solutions folder for this lesson, as directed by your </a:t>
            </a:r>
            <a:r>
              <a:rPr lang="en-US" dirty="0" smtClean="0"/>
              <a:t>instructor.</a:t>
            </a:r>
          </a:p>
          <a:p>
            <a:pPr marL="457200" lvl="0" indent="-457200">
              <a:buFont typeface="+mj-lt"/>
              <a:buAutoNum type="arabicPeriod"/>
            </a:pPr>
            <a:r>
              <a:rPr lang="en-US" dirty="0" smtClean="0"/>
              <a:t>In </a:t>
            </a:r>
            <a:r>
              <a:rPr lang="en-US" dirty="0"/>
              <a:t>the File name text box, key Tailspin Remote Drone 1. </a:t>
            </a:r>
          </a:p>
          <a:p>
            <a:pPr marL="457200" lvl="0" indent="-457200">
              <a:buFont typeface="+mj-lt"/>
              <a:buAutoNum type="arabicPeriod"/>
            </a:pPr>
            <a:r>
              <a:rPr lang="en-US" dirty="0" smtClean="0"/>
              <a:t>Click </a:t>
            </a:r>
            <a:r>
              <a:rPr lang="en-US" dirty="0"/>
              <a:t>Save. The Save As dialog box closes and the project schedule is saved as </a:t>
            </a:r>
            <a:r>
              <a:rPr lang="en-US" b="1" i="1" dirty="0"/>
              <a:t>Tailspin Remote Drone 1</a:t>
            </a:r>
            <a:r>
              <a:rPr lang="en-US" dirty="0" smtClean="0"/>
              <a:t>.</a:t>
            </a:r>
          </a:p>
          <a:p>
            <a:pPr marL="457200" lvl="0" indent="-457200">
              <a:buFont typeface="+mj-lt"/>
              <a:buAutoNum type="arabicPeriod"/>
            </a:pPr>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38</a:t>
            </a:fld>
            <a:endParaRPr lang="en-US" dirty="0"/>
          </a:p>
        </p:txBody>
      </p:sp>
    </p:spTree>
    <p:extLst>
      <p:ext uri="{BB962C8B-B14F-4D97-AF65-F5344CB8AC3E}">
        <p14:creationId xmlns:p14="http://schemas.microsoft.com/office/powerpoint/2010/main" val="2638372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Using Project Calendars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r>
              <a:rPr lang="en-US" dirty="0"/>
              <a:t>In Microsoft Project, calendars</a:t>
            </a:r>
            <a:r>
              <a:rPr lang="en-US" b="1" i="1" dirty="0"/>
              <a:t> </a:t>
            </a:r>
            <a:r>
              <a:rPr lang="en-US" dirty="0"/>
              <a:t>determine how tasks and resources assigned to these tasks are scheduled. </a:t>
            </a:r>
            <a:endParaRPr lang="en-US" dirty="0" smtClean="0"/>
          </a:p>
          <a:p>
            <a:r>
              <a:rPr lang="en-US" dirty="0" smtClean="0"/>
              <a:t>You </a:t>
            </a:r>
            <a:r>
              <a:rPr lang="en-US" dirty="0"/>
              <a:t>can set your project calendar to reflect the working days and hours of your project, as well as nonworking times, such as evenings, weekends, and holidays. </a:t>
            </a:r>
            <a:endParaRPr lang="en-US" dirty="0" smtClean="0"/>
          </a:p>
          <a:p>
            <a:r>
              <a:rPr lang="en-US" dirty="0"/>
              <a:t>A </a:t>
            </a:r>
            <a:r>
              <a:rPr lang="en-US" b="1" i="1" dirty="0"/>
              <a:t>calendar</a:t>
            </a:r>
            <a:r>
              <a:rPr lang="en-US" dirty="0"/>
              <a:t> is a scheduling tool that determines the standard working time and nonworking time (such as evening or holidays) for the project, resources, and tasks. </a:t>
            </a:r>
            <a:endParaRPr lang="en-US" dirty="0" smtClean="0"/>
          </a:p>
          <a:p>
            <a:r>
              <a:rPr lang="en-US" dirty="0" smtClean="0"/>
              <a:t>Calendars </a:t>
            </a:r>
            <a:r>
              <a:rPr lang="en-US" dirty="0"/>
              <a:t>are used to determine how tasks and resources assigned to these tasks are scheduled. </a:t>
            </a: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39</a:t>
            </a:fld>
            <a:endParaRPr lang="en-US" dirty="0"/>
          </a:p>
        </p:txBody>
      </p:sp>
    </p:spTree>
    <p:extLst>
      <p:ext uri="{BB962C8B-B14F-4D97-AF65-F5344CB8AC3E}">
        <p14:creationId xmlns:p14="http://schemas.microsoft.com/office/powerpoint/2010/main" val="802471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dirty="0">
                <a:solidFill>
                  <a:srgbClr val="0072C6"/>
                </a:solidFill>
                <a:latin typeface="Segoe"/>
                <a:ea typeface="ＭＳ ゴシック"/>
              </a:rPr>
              <a:t>Software Orientation</a:t>
            </a:r>
          </a:p>
        </p:txBody>
      </p:sp>
      <p:sp>
        <p:nvSpPr>
          <p:cNvPr id="3" name="Text Placeholder 2"/>
          <p:cNvSpPr>
            <a:spLocks noGrp="1"/>
          </p:cNvSpPr>
          <p:nvPr>
            <p:ph type="body" idx="1"/>
          </p:nvPr>
        </p:nvSpPr>
        <p:spPr>
          <a:xfrm>
            <a:off x="457200" y="1447800"/>
            <a:ext cx="8305800" cy="4419600"/>
          </a:xfrm>
        </p:spPr>
        <p:txBody>
          <a:bodyPr/>
          <a:lstStyle/>
          <a:p>
            <a:pPr lvl="0"/>
            <a:r>
              <a:rPr lang="en-US" dirty="0"/>
              <a:t>Before you begin using Microsoft Project </a:t>
            </a:r>
            <a:r>
              <a:rPr lang="is-IS" dirty="0" smtClean="0"/>
              <a:t>2017,</a:t>
            </a:r>
            <a:r>
              <a:rPr lang="en-US" dirty="0" smtClean="0"/>
              <a:t> </a:t>
            </a:r>
            <a:r>
              <a:rPr lang="en-US" dirty="0"/>
              <a:t>you will need to become familiar with the user interface, also known as the </a:t>
            </a:r>
            <a:r>
              <a:rPr lang="en-US" b="1" i="1" dirty="0"/>
              <a:t>ribbon.</a:t>
            </a:r>
            <a:r>
              <a:rPr lang="en-US" dirty="0"/>
              <a:t> </a:t>
            </a:r>
            <a:endParaRPr lang="en-US" dirty="0" smtClean="0"/>
          </a:p>
          <a:p>
            <a:pPr lvl="0"/>
            <a:r>
              <a:rPr lang="en-US" dirty="0" smtClean="0"/>
              <a:t>This </a:t>
            </a:r>
            <a:r>
              <a:rPr lang="en-US" dirty="0"/>
              <a:t>is similar to other Office applications in that the commands are in tabs, such as File, Task, Resource, Report, Project, and View. </a:t>
            </a:r>
            <a:endParaRPr lang="en-US" dirty="0" smtClean="0"/>
          </a:p>
          <a:p>
            <a:pPr lvl="0"/>
            <a:r>
              <a:rPr lang="en-US" dirty="0" smtClean="0"/>
              <a:t>Selecting </a:t>
            </a:r>
            <a:r>
              <a:rPr lang="en-US" dirty="0"/>
              <a:t>a tab activates the ribbon. Within each ribbon, commands are organized into groups; each command has its own button, which you activate by clicking with the mouse. </a:t>
            </a:r>
            <a:endParaRPr lang="en-US" dirty="0" smtClean="0"/>
          </a:p>
          <a:p>
            <a:pPr lvl="0"/>
            <a:r>
              <a:rPr lang="en-US" dirty="0" smtClean="0"/>
              <a:t>The </a:t>
            </a:r>
            <a:r>
              <a:rPr lang="en-US" dirty="0"/>
              <a:t>Microsoft Project user interface makes it easy to find the commands you need more quickly. </a:t>
            </a:r>
            <a:endParaRPr lang="en-US" b="0" i="0" u="none" strike="noStrike" baseline="0" dirty="0">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4</a:t>
            </a:fld>
            <a:endParaRPr lang="en-US" dirty="0"/>
          </a:p>
        </p:txBody>
      </p:sp>
    </p:spTree>
    <p:extLst>
      <p:ext uri="{BB962C8B-B14F-4D97-AF65-F5344CB8AC3E}">
        <p14:creationId xmlns:p14="http://schemas.microsoft.com/office/powerpoint/2010/main" val="1378054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Using Project Calendars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pPr marL="0" indent="0">
              <a:buNone/>
            </a:pPr>
            <a:r>
              <a:rPr lang="en-US" dirty="0"/>
              <a:t>Project uses four types of calendars:</a:t>
            </a:r>
          </a:p>
          <a:p>
            <a:pPr lvl="0"/>
            <a:r>
              <a:rPr lang="en-US" dirty="0"/>
              <a:t>A </a:t>
            </a:r>
            <a:r>
              <a:rPr lang="en-US" b="1" i="1" dirty="0"/>
              <a:t>base calendar</a:t>
            </a:r>
            <a:r>
              <a:rPr lang="en-US" dirty="0"/>
              <a:t> specifies default working and nonworking times for a set of resources. It can serve as a project calendar or a task calendar. Microsoft Project provides three base calendars: Standard, 24-Hours, and Night Shift.</a:t>
            </a:r>
          </a:p>
          <a:p>
            <a:pPr lvl="0"/>
            <a:r>
              <a:rPr lang="en-US" dirty="0"/>
              <a:t>A </a:t>
            </a:r>
            <a:r>
              <a:rPr lang="en-US" b="1" i="1" dirty="0"/>
              <a:t>project calendar</a:t>
            </a:r>
            <a:r>
              <a:rPr lang="en-US" dirty="0"/>
              <a:t> is the base calendar </a:t>
            </a:r>
            <a:r>
              <a:rPr lang="en-US" dirty="0" smtClean="0"/>
              <a:t>used </a:t>
            </a:r>
            <a:r>
              <a:rPr lang="en-US" dirty="0"/>
              <a:t>for an entire project. It defines the normal working and nonworking times.</a:t>
            </a:r>
          </a:p>
          <a:p>
            <a:pPr lvl="0"/>
            <a:r>
              <a:rPr lang="en-US" dirty="0"/>
              <a:t>A </a:t>
            </a:r>
            <a:r>
              <a:rPr lang="en-US" b="1" i="1" dirty="0"/>
              <a:t>resource calendar</a:t>
            </a:r>
            <a:r>
              <a:rPr lang="en-US" dirty="0"/>
              <a:t> defines working and nonworking times for an individual work resource.</a:t>
            </a:r>
          </a:p>
          <a:p>
            <a:pPr lvl="0"/>
            <a:r>
              <a:rPr lang="en-US" dirty="0"/>
              <a:t>A </a:t>
            </a:r>
            <a:r>
              <a:rPr lang="en-US" b="1" i="1" dirty="0"/>
              <a:t>task calendar</a:t>
            </a:r>
            <a:r>
              <a:rPr lang="en-US" dirty="0"/>
              <a:t> is the base calendar you can use for individual tasks to manage the scheduling of these tasks. A task calendar defines working and nonworking times for a task, regardless of the settings in the project calendar.</a:t>
            </a: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40</a:t>
            </a:fld>
            <a:endParaRPr lang="en-US" dirty="0"/>
          </a:p>
        </p:txBody>
      </p:sp>
    </p:spTree>
    <p:extLst>
      <p:ext uri="{BB962C8B-B14F-4D97-AF65-F5344CB8AC3E}">
        <p14:creationId xmlns:p14="http://schemas.microsoft.com/office/powerpoint/2010/main" val="37377532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Define a Project Calendar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r>
              <a:rPr lang="en-US" dirty="0"/>
              <a:t>GET READY. USE the project schedule you created in the previous exercise. </a:t>
            </a:r>
            <a:endParaRPr lang="en-US" dirty="0" smtClean="0"/>
          </a:p>
          <a:p>
            <a:pPr marL="457200" indent="-457200">
              <a:buFont typeface="+mj-lt"/>
              <a:buAutoNum type="arabicPeriod"/>
            </a:pPr>
            <a:r>
              <a:rPr lang="en-US" dirty="0"/>
              <a:t>On the ribbon, in the Properties command group, select the Change Working Time button</a:t>
            </a:r>
            <a:r>
              <a:rPr lang="en-US" dirty="0" smtClean="0"/>
              <a:t>.</a:t>
            </a:r>
            <a:endParaRPr lang="en-US" dirty="0"/>
          </a:p>
          <a:p>
            <a:pPr marL="457200" indent="-457200">
              <a:buFont typeface="+mj-lt"/>
              <a:buAutoNum type="arabicPeriod"/>
            </a:pPr>
            <a:r>
              <a:rPr lang="en-US" dirty="0" smtClean="0"/>
              <a:t>Click </a:t>
            </a:r>
            <a:r>
              <a:rPr lang="en-US" dirty="0"/>
              <a:t>the For Calendar drop-down arrow. In the drop-down menu, select Standard, if it is not already selected.</a:t>
            </a:r>
          </a:p>
          <a:p>
            <a:pPr marL="457200" indent="-457200">
              <a:buFont typeface="+mj-lt"/>
              <a:buAutoNum type="arabicPeriod"/>
            </a:pPr>
            <a:r>
              <a:rPr lang="en-US" dirty="0" smtClean="0"/>
              <a:t>Using </a:t>
            </a:r>
            <a:r>
              <a:rPr lang="en-US" dirty="0"/>
              <a:t>the scroll control at the right of the calendar, navigate until the calendar displays January 2019. Click the date box for January 21</a:t>
            </a:r>
            <a:r>
              <a:rPr lang="en-US" dirty="0" smtClean="0"/>
              <a:t>.</a:t>
            </a:r>
          </a:p>
          <a:p>
            <a:pPr marL="457200" indent="-457200">
              <a:buFont typeface="+mj-lt"/>
              <a:buAutoNum type="arabicPeriod"/>
            </a:pPr>
            <a:r>
              <a:rPr lang="en-US" dirty="0"/>
              <a:t>On the Exceptions tab, click in the first Name field and key Martin Luther King Jr. Day and press </a:t>
            </a:r>
            <a:r>
              <a:rPr lang="en-US" b="1" dirty="0"/>
              <a:t>Enter</a:t>
            </a:r>
            <a:r>
              <a:rPr lang="en-US" dirty="0"/>
              <a:t>. Note the start and finish dates of the exception are the same. Your screen should look similar to </a:t>
            </a:r>
            <a:r>
              <a:rPr lang="en-US" dirty="0" smtClean="0"/>
              <a:t>the next slide. </a:t>
            </a:r>
            <a:endParaRPr lang="en-US" dirty="0"/>
          </a:p>
          <a:p>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41</a:t>
            </a:fld>
            <a:endParaRPr lang="en-US" dirty="0"/>
          </a:p>
        </p:txBody>
      </p:sp>
    </p:spTree>
    <p:extLst>
      <p:ext uri="{BB962C8B-B14F-4D97-AF65-F5344CB8AC3E}">
        <p14:creationId xmlns:p14="http://schemas.microsoft.com/office/powerpoint/2010/main" val="2683415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Define a Project Calendar </a:t>
            </a:r>
            <a:endParaRPr lang="en-US" b="0" i="0" u="none" strike="noStrike" baseline="0" dirty="0">
              <a:solidFill>
                <a:srgbClr val="0072C6"/>
              </a:solidFill>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42</a:t>
            </a:fld>
            <a:endParaRPr lang="en-US" dirty="0"/>
          </a:p>
        </p:txBody>
      </p:sp>
      <p:pic>
        <p:nvPicPr>
          <p:cNvPr id="8" name="Picture 7" descr="F0117.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600200"/>
            <a:ext cx="5157889" cy="4495800"/>
          </a:xfrm>
          <a:prstGeom prst="rect">
            <a:avLst/>
          </a:prstGeom>
        </p:spPr>
      </p:pic>
    </p:spTree>
    <p:extLst>
      <p:ext uri="{BB962C8B-B14F-4D97-AF65-F5344CB8AC3E}">
        <p14:creationId xmlns:p14="http://schemas.microsoft.com/office/powerpoint/2010/main" val="2136075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Define a Project Calendar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pPr marL="457200" indent="-457200">
              <a:buFont typeface="+mj-lt"/>
              <a:buAutoNum type="arabicPeriod" startAt="5"/>
            </a:pPr>
            <a:r>
              <a:rPr lang="en-US" dirty="0"/>
              <a:t>Click once on the name of the exception you just entered. Then click the Details button. The Details dialog box appears. Under Recurrence Pattern, click Yearly.</a:t>
            </a:r>
          </a:p>
          <a:p>
            <a:pPr marL="457200" indent="-457200">
              <a:buFont typeface="+mj-lt"/>
              <a:buAutoNum type="arabicPeriod" startAt="5"/>
            </a:pPr>
            <a:r>
              <a:rPr lang="en-US" dirty="0" smtClean="0"/>
              <a:t>Click </a:t>
            </a:r>
            <a:r>
              <a:rPr lang="en-US" dirty="0"/>
              <a:t>the The: button, and use the arrows next to each selection box to select Third, Monday, and January.</a:t>
            </a:r>
          </a:p>
          <a:p>
            <a:pPr marL="457200" indent="-457200">
              <a:buFont typeface="+mj-lt"/>
              <a:buAutoNum type="arabicPeriod" startAt="5"/>
            </a:pPr>
            <a:r>
              <a:rPr lang="en-US" dirty="0" smtClean="0"/>
              <a:t>In </a:t>
            </a:r>
            <a:r>
              <a:rPr lang="en-US" dirty="0"/>
              <a:t>the Range of Recurrence section, select the option for </a:t>
            </a:r>
            <a:r>
              <a:rPr lang="en-US" i="1" dirty="0"/>
              <a:t>End after:</a:t>
            </a:r>
            <a:r>
              <a:rPr lang="en-US" dirty="0"/>
              <a:t> and then key 3 and press </a:t>
            </a:r>
            <a:r>
              <a:rPr lang="en-US" b="1" dirty="0"/>
              <a:t>Enter.</a:t>
            </a:r>
            <a:endParaRPr lang="en-US" dirty="0"/>
          </a:p>
          <a:p>
            <a:pPr marL="457200" indent="-457200">
              <a:buFont typeface="+mj-lt"/>
              <a:buAutoNum type="arabicPeriod" startAt="5"/>
            </a:pPr>
            <a:r>
              <a:rPr lang="en-US" dirty="0" smtClean="0"/>
              <a:t>Note </a:t>
            </a:r>
            <a:r>
              <a:rPr lang="en-US" dirty="0"/>
              <a:t>the new finish date of the exception is now 1/18/2021.</a:t>
            </a:r>
          </a:p>
          <a:p>
            <a:pPr marL="457200" indent="-457200">
              <a:buFont typeface="+mj-lt"/>
              <a:buAutoNum type="arabicPeriod" startAt="5"/>
            </a:pPr>
            <a:r>
              <a:rPr lang="en-US" dirty="0" smtClean="0"/>
              <a:t>Scroll </a:t>
            </a:r>
            <a:r>
              <a:rPr lang="en-US" dirty="0"/>
              <a:t>until the calendar in the Change Working Time dialog box displays May 2016. Click once on May 27, 2016</a:t>
            </a:r>
            <a:r>
              <a:rPr lang="en-US" dirty="0" smtClean="0"/>
              <a:t>.</a:t>
            </a:r>
            <a:endParaRPr lang="en-US" dirty="0"/>
          </a:p>
          <a:p>
            <a:pPr marL="457200" indent="-457200">
              <a:buFont typeface="+mj-lt"/>
              <a:buAutoNum type="arabicPeriod" startAt="5"/>
            </a:pPr>
            <a:r>
              <a:rPr lang="en-US" dirty="0"/>
              <a:t>In the next blank exception name cell, key Memorial Day and press </a:t>
            </a:r>
            <a:r>
              <a:rPr lang="en-US" b="1" dirty="0"/>
              <a:t>Enter</a:t>
            </a:r>
            <a:r>
              <a:rPr lang="en-US" dirty="0"/>
              <a:t>. </a:t>
            </a: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43</a:t>
            </a:fld>
            <a:endParaRPr lang="en-US" dirty="0"/>
          </a:p>
        </p:txBody>
      </p:sp>
    </p:spTree>
    <p:extLst>
      <p:ext uri="{BB962C8B-B14F-4D97-AF65-F5344CB8AC3E}">
        <p14:creationId xmlns:p14="http://schemas.microsoft.com/office/powerpoint/2010/main" val="18566479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Define a Project Calendar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pPr marL="457200" indent="-457200">
              <a:buFont typeface="+mj-lt"/>
              <a:buAutoNum type="arabicPeriod" startAt="11"/>
            </a:pPr>
            <a:r>
              <a:rPr lang="en-US" dirty="0"/>
              <a:t>Click once on the name of the exception you just entered. Then click the Details button. The Details dialog box reappears. Under Recurrence Pattern, click Yearly.</a:t>
            </a:r>
          </a:p>
          <a:p>
            <a:pPr marL="457200" indent="-457200">
              <a:buFont typeface="+mj-lt"/>
              <a:buAutoNum type="arabicPeriod" startAt="11"/>
            </a:pPr>
            <a:r>
              <a:rPr lang="en-US" dirty="0" smtClean="0"/>
              <a:t>Click </a:t>
            </a:r>
            <a:r>
              <a:rPr lang="en-US" dirty="0"/>
              <a:t>the The: button, and use the arrows next to each selection box to select Last, Monday, and May.</a:t>
            </a:r>
          </a:p>
          <a:p>
            <a:pPr marL="457200" indent="-457200">
              <a:buFont typeface="+mj-lt"/>
              <a:buAutoNum type="arabicPeriod" startAt="11"/>
            </a:pPr>
            <a:r>
              <a:rPr lang="en-US" dirty="0" smtClean="0"/>
              <a:t>In </a:t>
            </a:r>
            <a:r>
              <a:rPr lang="en-US" dirty="0"/>
              <a:t>the Range of Recurrence section, select the radio button for </a:t>
            </a:r>
            <a:r>
              <a:rPr lang="en-US" i="1" dirty="0"/>
              <a:t>End after:</a:t>
            </a:r>
            <a:r>
              <a:rPr lang="en-US" dirty="0"/>
              <a:t> and then key 3. </a:t>
            </a:r>
          </a:p>
          <a:p>
            <a:pPr marL="457200" indent="-457200">
              <a:buFont typeface="+mj-lt"/>
              <a:buAutoNum type="arabicPeriod" startAt="11"/>
            </a:pPr>
            <a:r>
              <a:rPr lang="en-US" dirty="0" smtClean="0"/>
              <a:t>Note </a:t>
            </a:r>
            <a:r>
              <a:rPr lang="en-US" dirty="0"/>
              <a:t>the new finish date of the exception is now 5/31/2021.</a:t>
            </a:r>
          </a:p>
          <a:p>
            <a:pPr marL="457200" indent="-457200">
              <a:buFont typeface="+mj-lt"/>
              <a:buAutoNum type="arabicPeriod" startAt="11"/>
            </a:pPr>
            <a:r>
              <a:rPr lang="en-US" dirty="0" smtClean="0"/>
              <a:t>Click </a:t>
            </a:r>
            <a:r>
              <a:rPr lang="en-US" dirty="0"/>
              <a:t>OK to close the Details dialog box, and then click OK to close the Change Working Time dialog box.</a:t>
            </a:r>
          </a:p>
          <a:p>
            <a:pPr marL="457200" indent="-457200">
              <a:buFont typeface="+mj-lt"/>
              <a:buAutoNum type="arabicPeriod" startAt="11"/>
            </a:pPr>
            <a:r>
              <a:rPr lang="en-US" dirty="0" smtClean="0"/>
              <a:t>SAVE </a:t>
            </a:r>
            <a:r>
              <a:rPr lang="en-US" dirty="0"/>
              <a:t>the project schedule.</a:t>
            </a:r>
          </a:p>
          <a:p>
            <a:r>
              <a:rPr lang="en-US" sz="2000" dirty="0"/>
              <a:t>PAUSE</a:t>
            </a:r>
            <a:r>
              <a:rPr lang="en-US" sz="2000" b="1" dirty="0"/>
              <a:t>.</a:t>
            </a:r>
            <a:r>
              <a:rPr lang="en-US" sz="2000" dirty="0"/>
              <a:t> LEAVE the project schedule open to use in the next exercise. </a:t>
            </a: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44</a:t>
            </a:fld>
            <a:endParaRPr lang="en-US" dirty="0"/>
          </a:p>
        </p:txBody>
      </p:sp>
    </p:spTree>
    <p:extLst>
      <p:ext uri="{BB962C8B-B14F-4D97-AF65-F5344CB8AC3E}">
        <p14:creationId xmlns:p14="http://schemas.microsoft.com/office/powerpoint/2010/main" val="3486904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Entering Tasks and Task Details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r>
              <a:rPr lang="en-US" b="1" i="1" dirty="0"/>
              <a:t>Tasks</a:t>
            </a:r>
            <a:r>
              <a:rPr lang="en-US" dirty="0"/>
              <a:t> represent the actual individual work activities that must be completed to accomplish a project’s final goal, or deliverable. </a:t>
            </a:r>
            <a:endParaRPr lang="en-US" dirty="0" smtClean="0"/>
          </a:p>
          <a:p>
            <a:r>
              <a:rPr lang="en-US" dirty="0" smtClean="0"/>
              <a:t>A </a:t>
            </a:r>
            <a:r>
              <a:rPr lang="en-US" b="1" i="1" dirty="0"/>
              <a:t>deliverable</a:t>
            </a:r>
            <a:r>
              <a:rPr lang="en-US" dirty="0"/>
              <a:t> is any unique and verifiable product, service, or result from the work performed on the project. A project may have many deliverables or it may have just one. </a:t>
            </a:r>
            <a:endParaRPr lang="en-US" dirty="0" smtClean="0"/>
          </a:p>
          <a:p>
            <a:r>
              <a:rPr lang="en-US" dirty="0" smtClean="0"/>
              <a:t>In </a:t>
            </a:r>
            <a:r>
              <a:rPr lang="en-US" dirty="0"/>
              <a:t>Microsoft Project, the tasks you define contain the details about each activity or event that must occur in order for your project to be completed. </a:t>
            </a:r>
            <a:endParaRPr lang="en-US" dirty="0" smtClean="0"/>
          </a:p>
          <a:p>
            <a:r>
              <a:rPr lang="en-US" dirty="0" smtClean="0"/>
              <a:t>These </a:t>
            </a:r>
            <a:r>
              <a:rPr lang="en-US" dirty="0"/>
              <a:t>details include the order and duration of tasks, critical tasks, and resource requirements. </a:t>
            </a:r>
            <a:endParaRPr lang="en-US" sz="2000"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45</a:t>
            </a:fld>
            <a:endParaRPr lang="en-US" dirty="0"/>
          </a:p>
        </p:txBody>
      </p:sp>
    </p:spTree>
    <p:extLst>
      <p:ext uri="{BB962C8B-B14F-4D97-AF65-F5344CB8AC3E}">
        <p14:creationId xmlns:p14="http://schemas.microsoft.com/office/powerpoint/2010/main" val="1665832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Enter Tasks</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2209800"/>
          </a:xfrm>
        </p:spPr>
        <p:txBody>
          <a:bodyPr/>
          <a:lstStyle/>
          <a:p>
            <a:r>
              <a:rPr lang="en-US" dirty="0"/>
              <a:t>GET READY. USE the project schedule from the previous exercise.</a:t>
            </a:r>
          </a:p>
          <a:p>
            <a:pPr marL="457200" indent="-457200">
              <a:buFont typeface="+mj-lt"/>
              <a:buAutoNum type="arabicPeriod"/>
            </a:pPr>
            <a:r>
              <a:rPr lang="en-US" dirty="0" smtClean="0"/>
              <a:t>Click </a:t>
            </a:r>
            <a:r>
              <a:rPr lang="en-US" dirty="0"/>
              <a:t>the first blank cell directly below the Task Name column heading.</a:t>
            </a:r>
          </a:p>
          <a:p>
            <a:pPr marL="457200" indent="-457200">
              <a:buFont typeface="+mj-lt"/>
              <a:buAutoNum type="arabicPeriod"/>
            </a:pPr>
            <a:r>
              <a:rPr lang="en-US" dirty="0" smtClean="0"/>
              <a:t>Key </a:t>
            </a:r>
            <a:r>
              <a:rPr lang="en-US" dirty="0"/>
              <a:t>Develop survey questionnaire and press Enter. Your screen should look </a:t>
            </a:r>
            <a:r>
              <a:rPr lang="en-US" dirty="0" smtClean="0"/>
              <a:t>like this:</a:t>
            </a:r>
            <a:endParaRPr lang="en-US" sz="2000"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46</a:t>
            </a:fld>
            <a:endParaRPr lang="en-US" dirty="0"/>
          </a:p>
        </p:txBody>
      </p:sp>
      <p:pic>
        <p:nvPicPr>
          <p:cNvPr id="4" name="Picture 3" descr="F0118.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3810000"/>
            <a:ext cx="5334000" cy="2265680"/>
          </a:xfrm>
          <a:prstGeom prst="rect">
            <a:avLst/>
          </a:prstGeom>
        </p:spPr>
      </p:pic>
    </p:spTree>
    <p:extLst>
      <p:ext uri="{BB962C8B-B14F-4D97-AF65-F5344CB8AC3E}">
        <p14:creationId xmlns:p14="http://schemas.microsoft.com/office/powerpoint/2010/main" val="3021415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Entering Tasks and Task Details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pPr marL="457200" indent="-457200">
              <a:buFont typeface="+mj-lt"/>
              <a:buAutoNum type="arabicPeriod" startAt="3"/>
            </a:pPr>
            <a:r>
              <a:rPr lang="en-US" sz="2000" dirty="0"/>
              <a:t>Enter the following task names below the Develop survey questionnaire task name. Press Enter after each task name.</a:t>
            </a:r>
          </a:p>
          <a:p>
            <a:r>
              <a:rPr lang="en-US" sz="2000" dirty="0"/>
              <a:t>	</a:t>
            </a:r>
            <a:r>
              <a:rPr lang="en-US" sz="2000" dirty="0" smtClean="0"/>
              <a:t>Review </a:t>
            </a:r>
            <a:r>
              <a:rPr lang="en-US" sz="2000" dirty="0"/>
              <a:t>and approval of survey</a:t>
            </a:r>
          </a:p>
          <a:p>
            <a:r>
              <a:rPr lang="en-US" sz="2000" dirty="0"/>
              <a:t>	</a:t>
            </a:r>
            <a:r>
              <a:rPr lang="en-US" sz="2000" dirty="0" smtClean="0"/>
              <a:t>Conduct </a:t>
            </a:r>
            <a:r>
              <a:rPr lang="en-US" sz="2000" dirty="0"/>
              <a:t>survey</a:t>
            </a:r>
          </a:p>
          <a:p>
            <a:r>
              <a:rPr lang="en-US" sz="2000" dirty="0"/>
              <a:t>	</a:t>
            </a:r>
            <a:r>
              <a:rPr lang="en-US" sz="2000" dirty="0" smtClean="0"/>
              <a:t>Identify </a:t>
            </a:r>
            <a:r>
              <a:rPr lang="en-US" sz="2000" dirty="0"/>
              <a:t>focus group member demographics</a:t>
            </a:r>
          </a:p>
          <a:p>
            <a:r>
              <a:rPr lang="en-US" sz="2000" dirty="0"/>
              <a:t>	</a:t>
            </a:r>
            <a:r>
              <a:rPr lang="en-US" sz="2000" dirty="0" smtClean="0"/>
              <a:t>Contact </a:t>
            </a:r>
            <a:r>
              <a:rPr lang="en-US" sz="2000" dirty="0"/>
              <a:t>potential focus group members</a:t>
            </a:r>
          </a:p>
          <a:p>
            <a:r>
              <a:rPr lang="en-US" sz="2000" dirty="0"/>
              <a:t>	</a:t>
            </a:r>
            <a:r>
              <a:rPr lang="en-US" sz="2000" dirty="0" smtClean="0"/>
              <a:t>Conduct </a:t>
            </a:r>
            <a:r>
              <a:rPr lang="en-US" sz="2000" dirty="0"/>
              <a:t>focus groups</a:t>
            </a:r>
          </a:p>
          <a:p>
            <a:r>
              <a:rPr lang="en-US" sz="2000" dirty="0"/>
              <a:t>	</a:t>
            </a:r>
            <a:r>
              <a:rPr lang="en-US" sz="2000" dirty="0" smtClean="0"/>
              <a:t>Identify </a:t>
            </a:r>
            <a:r>
              <a:rPr lang="en-US" sz="2000" dirty="0"/>
              <a:t>observation parameters</a:t>
            </a:r>
          </a:p>
          <a:p>
            <a:r>
              <a:rPr lang="en-US" sz="2000" dirty="0"/>
              <a:t>	</a:t>
            </a:r>
            <a:r>
              <a:rPr lang="en-US" sz="2000" dirty="0" smtClean="0"/>
              <a:t>Select </a:t>
            </a:r>
            <a:r>
              <a:rPr lang="en-US" sz="2000" dirty="0"/>
              <a:t>observation locations</a:t>
            </a:r>
          </a:p>
          <a:p>
            <a:r>
              <a:rPr lang="en-US" sz="2000" dirty="0"/>
              <a:t>	</a:t>
            </a:r>
            <a:r>
              <a:rPr lang="en-US" sz="2000" dirty="0" smtClean="0"/>
              <a:t>Conduct </a:t>
            </a:r>
            <a:r>
              <a:rPr lang="en-US" sz="2000" dirty="0"/>
              <a:t>observations</a:t>
            </a:r>
          </a:p>
          <a:p>
            <a:pPr marL="457200" indent="-457200">
              <a:buFont typeface="+mj-lt"/>
              <a:buAutoNum type="arabicPeriod" startAt="4"/>
            </a:pPr>
            <a:r>
              <a:rPr lang="en-US" sz="2000" dirty="0" smtClean="0"/>
              <a:t>As </a:t>
            </a:r>
            <a:r>
              <a:rPr lang="en-US" sz="2000" dirty="0"/>
              <a:t>you enter new tasks, you will note that each cell automatically wraps the text. Your screen should look similar to </a:t>
            </a:r>
            <a:r>
              <a:rPr lang="en-US" sz="2000" dirty="0" smtClean="0"/>
              <a:t>the next slide.</a:t>
            </a:r>
            <a:endParaRPr lang="en-US" sz="2000" dirty="0"/>
          </a:p>
          <a:p>
            <a:endParaRPr lang="en-US" sz="2000"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47</a:t>
            </a:fld>
            <a:endParaRPr lang="en-US" dirty="0"/>
          </a:p>
        </p:txBody>
      </p:sp>
    </p:spTree>
    <p:extLst>
      <p:ext uri="{BB962C8B-B14F-4D97-AF65-F5344CB8AC3E}">
        <p14:creationId xmlns:p14="http://schemas.microsoft.com/office/powerpoint/2010/main" val="14586860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Entering Tasks and Task Details </a:t>
            </a:r>
            <a:endParaRPr lang="en-US" b="0" i="0" u="none" strike="noStrike" baseline="0" dirty="0">
              <a:solidFill>
                <a:srgbClr val="0072C6"/>
              </a:solidFill>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48</a:t>
            </a:fld>
            <a:endParaRPr lang="en-US" dirty="0"/>
          </a:p>
        </p:txBody>
      </p:sp>
      <p:pic>
        <p:nvPicPr>
          <p:cNvPr id="8" name="Picture 7" descr="F0119.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676400"/>
            <a:ext cx="4183962" cy="4051300"/>
          </a:xfrm>
          <a:prstGeom prst="rect">
            <a:avLst/>
          </a:prstGeom>
        </p:spPr>
      </p:pic>
    </p:spTree>
    <p:extLst>
      <p:ext uri="{BB962C8B-B14F-4D97-AF65-F5344CB8AC3E}">
        <p14:creationId xmlns:p14="http://schemas.microsoft.com/office/powerpoint/2010/main" val="3550161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Entering Tasks and Task Details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pPr marL="457200" indent="-457200">
              <a:buFont typeface="+mj-lt"/>
              <a:buAutoNum type="arabicPeriod" startAt="5"/>
            </a:pPr>
            <a:r>
              <a:rPr lang="en-US" sz="2000" dirty="0"/>
              <a:t>SAVE the project schedule.</a:t>
            </a:r>
          </a:p>
          <a:p>
            <a:r>
              <a:rPr lang="en-US" sz="2000" dirty="0"/>
              <a:t>PAUSE</a:t>
            </a:r>
            <a:r>
              <a:rPr lang="en-US" sz="2000" b="1" dirty="0"/>
              <a:t>.</a:t>
            </a:r>
            <a:r>
              <a:rPr lang="en-US" sz="2000" dirty="0"/>
              <a:t> LEAVE the project schedule open to use in the next exercise. </a:t>
            </a:r>
            <a:endParaRPr lang="en-US" sz="2000" dirty="0" smtClean="0"/>
          </a:p>
          <a:p>
            <a:r>
              <a:rPr lang="en-US" sz="2000" dirty="0"/>
              <a:t>You have just added eight tasks to your project schedule. Note that as you entered a task on each row of the Entry table, Microsoft Project assigned a Task ID (refer to </a:t>
            </a:r>
            <a:r>
              <a:rPr lang="en-US" sz="2000" dirty="0" smtClean="0"/>
              <a:t>the previous slide)</a:t>
            </a:r>
            <a:r>
              <a:rPr lang="en-US" sz="2000" dirty="0"/>
              <a:t>. </a:t>
            </a:r>
            <a:endParaRPr lang="en-US" sz="2000" dirty="0" smtClean="0"/>
          </a:p>
          <a:p>
            <a:r>
              <a:rPr lang="en-US" sz="2000" dirty="0" smtClean="0"/>
              <a:t>The </a:t>
            </a:r>
            <a:r>
              <a:rPr lang="en-US" sz="2000" b="1" i="1" dirty="0"/>
              <a:t>Task ID</a:t>
            </a:r>
            <a:r>
              <a:rPr lang="en-US" sz="2000" dirty="0"/>
              <a:t> (sometimes simply referred to as ID) is a unique number that is assigned to each task in the project. It appears on the left side of the task’s row. </a:t>
            </a: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49</a:t>
            </a:fld>
            <a:endParaRPr lang="en-US" dirty="0"/>
          </a:p>
        </p:txBody>
      </p:sp>
    </p:spTree>
    <p:extLst>
      <p:ext uri="{BB962C8B-B14F-4D97-AF65-F5344CB8AC3E}">
        <p14:creationId xmlns:p14="http://schemas.microsoft.com/office/powerpoint/2010/main" val="2993202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dirty="0">
                <a:solidFill>
                  <a:srgbClr val="0072C6"/>
                </a:solidFill>
                <a:latin typeface="Segoe"/>
                <a:ea typeface="ＭＳ ゴシック"/>
              </a:rPr>
              <a:t>Software Orientation</a:t>
            </a:r>
          </a:p>
        </p:txBody>
      </p:sp>
      <p:sp>
        <p:nvSpPr>
          <p:cNvPr id="3" name="Text Placeholder 2"/>
          <p:cNvSpPr>
            <a:spLocks noGrp="1"/>
          </p:cNvSpPr>
          <p:nvPr>
            <p:ph type="body" idx="1"/>
          </p:nvPr>
        </p:nvSpPr>
        <p:spPr>
          <a:xfrm>
            <a:off x="457200" y="1447800"/>
            <a:ext cx="8229600" cy="1524000"/>
          </a:xfrm>
        </p:spPr>
        <p:txBody>
          <a:bodyPr/>
          <a:lstStyle/>
          <a:p>
            <a:pPr lvl="0"/>
            <a:r>
              <a:rPr lang="en-US" dirty="0"/>
              <a:t>The most widely used view is the </a:t>
            </a:r>
            <a:r>
              <a:rPr lang="en-US" b="1" i="1" dirty="0"/>
              <a:t>Gantt Chart view</a:t>
            </a:r>
            <a:r>
              <a:rPr lang="en-US" dirty="0"/>
              <a:t>, as shown </a:t>
            </a:r>
            <a:r>
              <a:rPr lang="en-US" dirty="0" smtClean="0"/>
              <a:t>below. </a:t>
            </a:r>
            <a:endParaRPr lang="en-US" b="0" i="0" u="none" strike="noStrike" baseline="0" dirty="0">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5</a:t>
            </a:fld>
            <a:endParaRPr lang="en-US" dirty="0"/>
          </a:p>
        </p:txBody>
      </p:sp>
      <p:pic>
        <p:nvPicPr>
          <p:cNvPr id="4" name="Picture 3" descr="orientation0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362200"/>
            <a:ext cx="5715000" cy="3742848"/>
          </a:xfrm>
          <a:prstGeom prst="rect">
            <a:avLst/>
          </a:prstGeom>
        </p:spPr>
      </p:pic>
    </p:spTree>
    <p:extLst>
      <p:ext uri="{BB962C8B-B14F-4D97-AF65-F5344CB8AC3E}">
        <p14:creationId xmlns:p14="http://schemas.microsoft.com/office/powerpoint/2010/main" val="1654532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dirty="0">
                <a:solidFill>
                  <a:srgbClr val="0072C6"/>
                </a:solidFill>
                <a:latin typeface="Segoe"/>
                <a:ea typeface="ＭＳ ゴシック"/>
              </a:rPr>
              <a:t>Software Orientation</a:t>
            </a:r>
          </a:p>
        </p:txBody>
      </p:sp>
      <p:sp>
        <p:nvSpPr>
          <p:cNvPr id="3" name="Text Placeholder 2"/>
          <p:cNvSpPr>
            <a:spLocks noGrp="1"/>
          </p:cNvSpPr>
          <p:nvPr>
            <p:ph type="body" idx="1"/>
          </p:nvPr>
        </p:nvSpPr>
        <p:spPr>
          <a:xfrm>
            <a:off x="457200" y="1447800"/>
            <a:ext cx="8229600" cy="1905000"/>
          </a:xfrm>
        </p:spPr>
        <p:txBody>
          <a:bodyPr/>
          <a:lstStyle/>
          <a:p>
            <a:pPr lvl="0"/>
            <a:r>
              <a:rPr lang="en-US" dirty="0"/>
              <a:t>Microsoft Project uses standard values of minutes and hours for durations: One minute equals 60 seconds, and one hour equals 60 minutes. </a:t>
            </a:r>
            <a:endParaRPr lang="en-US" dirty="0" smtClean="0"/>
          </a:p>
          <a:p>
            <a:pPr lvl="0"/>
            <a:r>
              <a:rPr lang="en-US" dirty="0" smtClean="0"/>
              <a:t>However</a:t>
            </a:r>
            <a:r>
              <a:rPr lang="en-US" dirty="0"/>
              <a:t>, you can define the duration of days, weeks, and months for your project. </a:t>
            </a:r>
            <a:endParaRPr lang="en-US" dirty="0" smtClean="0"/>
          </a:p>
          <a:p>
            <a:pPr lvl="0"/>
            <a:r>
              <a:rPr lang="en-US" dirty="0" smtClean="0"/>
              <a:t>Click </a:t>
            </a:r>
            <a:r>
              <a:rPr lang="en-US" dirty="0"/>
              <a:t>the File tab, select Options, click the Schedule option, and then look under Calendar options for this project </a:t>
            </a:r>
            <a:r>
              <a:rPr lang="en-US" dirty="0" smtClean="0"/>
              <a:t>(see next slide).</a:t>
            </a:r>
            <a:endParaRPr lang="en-US" b="0" i="0" u="none" strike="noStrike" baseline="0" dirty="0">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50</a:t>
            </a:fld>
            <a:endParaRPr lang="en-US" dirty="0"/>
          </a:p>
        </p:txBody>
      </p:sp>
    </p:spTree>
    <p:extLst>
      <p:ext uri="{BB962C8B-B14F-4D97-AF65-F5344CB8AC3E}">
        <p14:creationId xmlns:p14="http://schemas.microsoft.com/office/powerpoint/2010/main" val="2819043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dirty="0">
                <a:solidFill>
                  <a:srgbClr val="0072C6"/>
                </a:solidFill>
                <a:latin typeface="Segoe"/>
                <a:ea typeface="ＭＳ ゴシック"/>
              </a:rPr>
              <a:t>Software Orientation</a:t>
            </a: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51</a:t>
            </a:fld>
            <a:endParaRPr lang="en-US" dirty="0"/>
          </a:p>
        </p:txBody>
      </p:sp>
      <p:pic>
        <p:nvPicPr>
          <p:cNvPr id="8" name="Picture 7" descr="F0120.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905000"/>
            <a:ext cx="8164689" cy="3352800"/>
          </a:xfrm>
          <a:prstGeom prst="rect">
            <a:avLst/>
          </a:prstGeom>
        </p:spPr>
      </p:pic>
    </p:spTree>
    <p:extLst>
      <p:ext uri="{BB962C8B-B14F-4D97-AF65-F5344CB8AC3E}">
        <p14:creationId xmlns:p14="http://schemas.microsoft.com/office/powerpoint/2010/main" val="4056099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dirty="0">
                <a:solidFill>
                  <a:srgbClr val="0072C6"/>
                </a:solidFill>
                <a:latin typeface="Segoe"/>
                <a:ea typeface="ＭＳ ゴシック"/>
              </a:rPr>
              <a:t>Software Orientation</a:t>
            </a:r>
          </a:p>
        </p:txBody>
      </p:sp>
      <p:sp>
        <p:nvSpPr>
          <p:cNvPr id="3" name="Text Placeholder 2"/>
          <p:cNvSpPr>
            <a:spLocks noGrp="1"/>
          </p:cNvSpPr>
          <p:nvPr>
            <p:ph type="body" idx="1"/>
          </p:nvPr>
        </p:nvSpPr>
        <p:spPr>
          <a:xfrm>
            <a:off x="457200" y="1447800"/>
            <a:ext cx="8153400" cy="609600"/>
          </a:xfrm>
        </p:spPr>
        <p:txBody>
          <a:bodyPr/>
          <a:lstStyle/>
          <a:p>
            <a:pPr lvl="0"/>
            <a:r>
              <a:rPr lang="en-US" dirty="0"/>
              <a:t>Table 1-2 describes the function of each calendar option. </a:t>
            </a:r>
            <a:endParaRPr lang="en-US" b="0" i="0" u="none" strike="noStrike" baseline="0" dirty="0">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52</a:t>
            </a:fld>
            <a:endParaRPr lang="en-US" dirty="0"/>
          </a:p>
        </p:txBody>
      </p:sp>
      <p:pic>
        <p:nvPicPr>
          <p:cNvPr id="4" name="Picture 3" descr="T010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057400"/>
            <a:ext cx="8074038" cy="3657600"/>
          </a:xfrm>
          <a:prstGeom prst="rect">
            <a:avLst/>
          </a:prstGeom>
        </p:spPr>
      </p:pic>
    </p:spTree>
    <p:extLst>
      <p:ext uri="{BB962C8B-B14F-4D97-AF65-F5344CB8AC3E}">
        <p14:creationId xmlns:p14="http://schemas.microsoft.com/office/powerpoint/2010/main" val="33430411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Entering Task Durations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153400" cy="4648200"/>
          </a:xfrm>
        </p:spPr>
        <p:txBody>
          <a:bodyPr/>
          <a:lstStyle/>
          <a:p>
            <a:pPr lvl="0"/>
            <a:r>
              <a:rPr lang="en-US" dirty="0"/>
              <a:t>A task’s </a:t>
            </a:r>
            <a:r>
              <a:rPr lang="en-US" b="1" i="1" dirty="0"/>
              <a:t>duration</a:t>
            </a:r>
            <a:r>
              <a:rPr lang="en-US" dirty="0"/>
              <a:t> is the amount of working time required to complete a task. </a:t>
            </a:r>
            <a:endParaRPr lang="en-US" dirty="0" smtClean="0"/>
          </a:p>
          <a:p>
            <a:pPr lvl="0"/>
            <a:r>
              <a:rPr lang="en-US" dirty="0" smtClean="0"/>
              <a:t>Because </a:t>
            </a:r>
            <a:r>
              <a:rPr lang="en-US" dirty="0"/>
              <a:t>different tasks usually take different amounts of time to complete, each task is assigned a separate duration. </a:t>
            </a:r>
            <a:endParaRPr lang="en-US" dirty="0" smtClean="0"/>
          </a:p>
          <a:p>
            <a:pPr lvl="0"/>
            <a:r>
              <a:rPr lang="en-US" dirty="0" smtClean="0"/>
              <a:t>Do </a:t>
            </a:r>
            <a:r>
              <a:rPr lang="en-US" dirty="0"/>
              <a:t>not confuse duration with elapsed time or work effort. </a:t>
            </a:r>
            <a:endParaRPr lang="en-US" dirty="0" smtClean="0"/>
          </a:p>
          <a:p>
            <a:pPr lvl="0"/>
            <a:r>
              <a:rPr lang="en-US" dirty="0" smtClean="0"/>
              <a:t>In </a:t>
            </a:r>
            <a:r>
              <a:rPr lang="en-US" dirty="0"/>
              <a:t>Manually Scheduled mode (which you will learn more about in the next section), the user can enter either a specified duration or an approximate duration. </a:t>
            </a:r>
            <a:endParaRPr lang="en-US" dirty="0" smtClean="0"/>
          </a:p>
          <a:p>
            <a:pPr lvl="0"/>
            <a:r>
              <a:rPr lang="en-US" dirty="0" smtClean="0"/>
              <a:t>An </a:t>
            </a:r>
            <a:r>
              <a:rPr lang="en-US" dirty="0"/>
              <a:t>approximate duration is something like “about two days.” This applies to start dates and finish dates as well. </a:t>
            </a: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53</a:t>
            </a:fld>
            <a:endParaRPr lang="en-US" dirty="0"/>
          </a:p>
        </p:txBody>
      </p:sp>
    </p:spTree>
    <p:extLst>
      <p:ext uri="{BB962C8B-B14F-4D97-AF65-F5344CB8AC3E}">
        <p14:creationId xmlns:p14="http://schemas.microsoft.com/office/powerpoint/2010/main" val="408449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Enter Task Durations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153400" cy="4648200"/>
          </a:xfrm>
        </p:spPr>
        <p:txBody>
          <a:bodyPr/>
          <a:lstStyle/>
          <a:p>
            <a:r>
              <a:rPr lang="en-US" dirty="0"/>
              <a:t>GET READY. USE the project schedule you created in the previous exercise.</a:t>
            </a:r>
          </a:p>
          <a:p>
            <a:pPr marL="457200" indent="-457200">
              <a:buFont typeface="+mj-lt"/>
              <a:buAutoNum type="arabicPeriod"/>
            </a:pPr>
            <a:r>
              <a:rPr lang="en-US" dirty="0" smtClean="0"/>
              <a:t>Click </a:t>
            </a:r>
            <a:r>
              <a:rPr lang="en-US" dirty="0"/>
              <a:t>the first cell in the Duration column, next to task 1, </a:t>
            </a:r>
            <a:r>
              <a:rPr lang="en-US" b="1" dirty="0"/>
              <a:t>Develop survey questionnaire</a:t>
            </a:r>
            <a:r>
              <a:rPr lang="en-US" dirty="0"/>
              <a:t>. The Duration field for task 1 is selected.</a:t>
            </a:r>
          </a:p>
          <a:p>
            <a:pPr marL="457200" indent="-457200">
              <a:buFont typeface="+mj-lt"/>
              <a:buAutoNum type="arabicPeriod"/>
            </a:pPr>
            <a:r>
              <a:rPr lang="en-US" dirty="0" smtClean="0"/>
              <a:t>Key </a:t>
            </a:r>
            <a:r>
              <a:rPr lang="en-US" dirty="0"/>
              <a:t>3w and then press </a:t>
            </a:r>
            <a:r>
              <a:rPr lang="en-US" b="1" dirty="0"/>
              <a:t>Enter</a:t>
            </a:r>
            <a:r>
              <a:rPr lang="en-US" dirty="0"/>
              <a:t>. The value 3 </a:t>
            </a:r>
            <a:r>
              <a:rPr lang="en-US" dirty="0" err="1"/>
              <a:t>wks</a:t>
            </a:r>
            <a:r>
              <a:rPr lang="en-US" dirty="0"/>
              <a:t> appears in the Duration field</a:t>
            </a:r>
            <a:r>
              <a:rPr lang="en-US" dirty="0" smtClean="0"/>
              <a:t>.</a:t>
            </a:r>
          </a:p>
          <a:p>
            <a:pPr marL="457200" indent="-457200">
              <a:buFont typeface="+mj-lt"/>
              <a:buAutoNum type="arabicPeriod"/>
            </a:pPr>
            <a:r>
              <a:rPr lang="en-US" dirty="0" smtClean="0"/>
              <a:t>Enter </a:t>
            </a:r>
            <a:r>
              <a:rPr lang="en-US" dirty="0"/>
              <a:t>the </a:t>
            </a:r>
            <a:r>
              <a:rPr lang="en-US" dirty="0" smtClean="0"/>
              <a:t>durations shown on the next slide </a:t>
            </a:r>
            <a:r>
              <a:rPr lang="en-US" dirty="0"/>
              <a:t>for the remaining tasks.</a:t>
            </a:r>
          </a:p>
          <a:p>
            <a:pPr marL="457200" indent="-457200">
              <a:buFont typeface="+mj-lt"/>
              <a:buAutoNum type="arabicPeriod"/>
            </a:pPr>
            <a:endParaRPr lang="en-US" dirty="0" smtClean="0"/>
          </a:p>
          <a:p>
            <a:pPr marL="0" indent="0" algn="r">
              <a:buNone/>
            </a:pPr>
            <a:r>
              <a:rPr lang="en-US" dirty="0" smtClean="0"/>
              <a:t>(steps continue on next slide)</a:t>
            </a:r>
            <a:endParaRPr lang="en-US" dirty="0"/>
          </a:p>
          <a:p>
            <a:pPr lvl="0"/>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54</a:t>
            </a:fld>
            <a:endParaRPr lang="en-US" dirty="0"/>
          </a:p>
        </p:txBody>
      </p:sp>
    </p:spTree>
    <p:extLst>
      <p:ext uri="{BB962C8B-B14F-4D97-AF65-F5344CB8AC3E}">
        <p14:creationId xmlns:p14="http://schemas.microsoft.com/office/powerpoint/2010/main" val="15404419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Enter Task Durations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4343400"/>
            <a:ext cx="8153400" cy="1905000"/>
          </a:xfrm>
        </p:spPr>
        <p:txBody>
          <a:bodyPr/>
          <a:lstStyle/>
          <a:p>
            <a:pPr lvl="0"/>
            <a:r>
              <a:rPr lang="en-US" dirty="0"/>
              <a:t>Your screen should look similar to </a:t>
            </a:r>
            <a:r>
              <a:rPr lang="en-US" dirty="0" smtClean="0"/>
              <a:t>the figure shown on the next slide.</a:t>
            </a:r>
          </a:p>
          <a:p>
            <a:pPr marL="457200" indent="-457200">
              <a:buFont typeface="+mj-lt"/>
              <a:buAutoNum type="arabicPeriod" startAt="4"/>
            </a:pPr>
            <a:r>
              <a:rPr lang="en-US" dirty="0"/>
              <a:t>SAVE the project schedule.</a:t>
            </a:r>
          </a:p>
          <a:p>
            <a:r>
              <a:rPr lang="en-US" dirty="0"/>
              <a:t>PAUSE</a:t>
            </a:r>
            <a:r>
              <a:rPr lang="en-US" b="1" dirty="0"/>
              <a:t>.</a:t>
            </a:r>
            <a:r>
              <a:rPr lang="en-US" dirty="0"/>
              <a:t> LEAVE the project schedule open to use in the next exercise.</a:t>
            </a:r>
          </a:p>
          <a:p>
            <a:pPr lvl="0"/>
            <a:endParaRPr lang="en-US" dirty="0" smtClean="0"/>
          </a:p>
          <a:p>
            <a:pPr lvl="0"/>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55</a:t>
            </a:fld>
            <a:endParaRPr lang="en-US" dirty="0"/>
          </a:p>
        </p:txBody>
      </p:sp>
      <p:pic>
        <p:nvPicPr>
          <p:cNvPr id="4" name="Picture 3" descr="task_duration.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600200"/>
            <a:ext cx="5943600" cy="2750542"/>
          </a:xfrm>
          <a:prstGeom prst="rect">
            <a:avLst/>
          </a:prstGeom>
        </p:spPr>
      </p:pic>
    </p:spTree>
    <p:extLst>
      <p:ext uri="{BB962C8B-B14F-4D97-AF65-F5344CB8AC3E}">
        <p14:creationId xmlns:p14="http://schemas.microsoft.com/office/powerpoint/2010/main" val="24020816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Enter Task Durations </a:t>
            </a:r>
            <a:endParaRPr lang="en-US" b="0" i="0" u="none" strike="noStrike" baseline="0" dirty="0">
              <a:solidFill>
                <a:srgbClr val="0072C6"/>
              </a:solidFill>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56</a:t>
            </a:fld>
            <a:endParaRPr lang="en-US" dirty="0"/>
          </a:p>
        </p:txBody>
      </p:sp>
      <p:pic>
        <p:nvPicPr>
          <p:cNvPr id="9" name="Picture 8" descr="f012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676400"/>
            <a:ext cx="6172200" cy="4455050"/>
          </a:xfrm>
          <a:prstGeom prst="rect">
            <a:avLst/>
          </a:prstGeom>
        </p:spPr>
      </p:pic>
    </p:spTree>
    <p:extLst>
      <p:ext uri="{BB962C8B-B14F-4D97-AF65-F5344CB8AC3E}">
        <p14:creationId xmlns:p14="http://schemas.microsoft.com/office/powerpoint/2010/main" val="37551657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Enter Task Durations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153400" cy="1447800"/>
          </a:xfrm>
        </p:spPr>
        <p:txBody>
          <a:bodyPr/>
          <a:lstStyle/>
          <a:p>
            <a:pPr lvl="0"/>
            <a:r>
              <a:rPr lang="en-US" b="1" i="1" dirty="0"/>
              <a:t>Elapsed duration</a:t>
            </a:r>
            <a:r>
              <a:rPr lang="en-US" dirty="0"/>
              <a:t> is the total length of working and nonworking time you expect it will take to complete a task</a:t>
            </a:r>
            <a:r>
              <a:rPr lang="en-US" dirty="0" smtClean="0"/>
              <a:t>.</a:t>
            </a:r>
          </a:p>
          <a:p>
            <a:pPr lvl="0"/>
            <a:r>
              <a:rPr lang="en-US" dirty="0"/>
              <a:t>Table 1-3 shows abbreviations and meanings for actual and elapsed times in Microsoft Project. </a:t>
            </a:r>
            <a:r>
              <a:rPr lang="en-US" dirty="0" smtClean="0"/>
              <a:t> </a:t>
            </a:r>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57</a:t>
            </a:fld>
            <a:endParaRPr lang="en-US" dirty="0"/>
          </a:p>
        </p:txBody>
      </p:sp>
      <p:pic>
        <p:nvPicPr>
          <p:cNvPr id="4" name="Picture 3" descr="T0103.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3048000"/>
            <a:ext cx="5562600" cy="3115056"/>
          </a:xfrm>
          <a:prstGeom prst="rect">
            <a:avLst/>
          </a:prstGeom>
        </p:spPr>
      </p:pic>
    </p:spTree>
    <p:extLst>
      <p:ext uri="{BB962C8B-B14F-4D97-AF65-F5344CB8AC3E}">
        <p14:creationId xmlns:p14="http://schemas.microsoft.com/office/powerpoint/2010/main" val="18363189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Understanding Manual Scheduling and Automatic Scheduling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153400" cy="4648200"/>
          </a:xfrm>
        </p:spPr>
        <p:txBody>
          <a:bodyPr/>
          <a:lstStyle/>
          <a:p>
            <a:pPr lvl="0"/>
            <a:r>
              <a:rPr lang="en-US" dirty="0"/>
              <a:t>Microsoft Project 2016 has two scheduling modes, Manual and Automatic. </a:t>
            </a:r>
            <a:endParaRPr lang="en-US" dirty="0" smtClean="0"/>
          </a:p>
          <a:p>
            <a:pPr lvl="0"/>
            <a:r>
              <a:rPr lang="en-US" dirty="0" smtClean="0"/>
              <a:t>In </a:t>
            </a:r>
            <a:r>
              <a:rPr lang="en-US" dirty="0"/>
              <a:t>the Manually Scheduled mode (which is the default), Microsoft Project allows the user some flexibility in entering information. However, this mode does not allow the software to schedule tasks in a dynamic manner, meaning it requires more attention to maintain the schedule. </a:t>
            </a:r>
            <a:endParaRPr lang="en-US" dirty="0" smtClean="0"/>
          </a:p>
          <a:p>
            <a:pPr lvl="0"/>
            <a:r>
              <a:rPr lang="en-US" dirty="0" smtClean="0"/>
              <a:t>Automatically </a:t>
            </a:r>
            <a:r>
              <a:rPr lang="en-US" dirty="0"/>
              <a:t>Scheduled mode reduces the flexibility of entering approximate durations and dates. This mode does allow the user to create a dynamic schedule, which requires less maintenance. </a:t>
            </a: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58</a:t>
            </a:fld>
            <a:endParaRPr lang="en-US" dirty="0"/>
          </a:p>
        </p:txBody>
      </p:sp>
    </p:spTree>
    <p:extLst>
      <p:ext uri="{BB962C8B-B14F-4D97-AF65-F5344CB8AC3E}">
        <p14:creationId xmlns:p14="http://schemas.microsoft.com/office/powerpoint/2010/main" val="6324953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Switch from Manual Scheduling to Automatic Scheduling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153400" cy="4648200"/>
          </a:xfrm>
        </p:spPr>
        <p:txBody>
          <a:bodyPr/>
          <a:lstStyle/>
          <a:p>
            <a:r>
              <a:rPr lang="en-US" dirty="0"/>
              <a:t>GET READY. USE the project schedule you created in the previous exercise.</a:t>
            </a:r>
          </a:p>
          <a:p>
            <a:pPr marL="457200" indent="-457200">
              <a:buFont typeface="+mj-lt"/>
              <a:buAutoNum type="arabicPeriod"/>
            </a:pPr>
            <a:r>
              <a:rPr lang="en-US" dirty="0"/>
              <a:t>Select the Task Name cell for task 1, Develop survey questionnaire. </a:t>
            </a:r>
            <a:endParaRPr lang="en-US" dirty="0" smtClean="0"/>
          </a:p>
          <a:p>
            <a:pPr marL="457200" indent="-457200">
              <a:buFont typeface="+mj-lt"/>
              <a:buAutoNum type="arabicPeriod"/>
            </a:pPr>
            <a:r>
              <a:rPr lang="en-US" dirty="0"/>
              <a:t>Click the Task tab. Then, in the Tasks command group, click the Auto Schedule button. Notice the change in the Gantt chart bar for task 1. </a:t>
            </a:r>
          </a:p>
          <a:p>
            <a:pPr marL="457200" indent="-457200">
              <a:buFont typeface="+mj-lt"/>
              <a:buAutoNum type="arabicPeriod"/>
            </a:pPr>
            <a:r>
              <a:rPr lang="en-US" dirty="0" smtClean="0"/>
              <a:t>Select </a:t>
            </a:r>
            <a:r>
              <a:rPr lang="en-US" dirty="0"/>
              <a:t>the duration cell of task 1, Develop survey questionnaire. Key 3d and press </a:t>
            </a:r>
            <a:r>
              <a:rPr lang="en-US" b="1" dirty="0"/>
              <a:t>Enter</a:t>
            </a:r>
            <a:r>
              <a:rPr lang="en-US" dirty="0"/>
              <a:t>. This sets the duration for that </a:t>
            </a:r>
            <a:r>
              <a:rPr lang="en-US" dirty="0" smtClean="0"/>
              <a:t>task.</a:t>
            </a:r>
          </a:p>
          <a:p>
            <a:pPr marL="457200" indent="-457200">
              <a:buFont typeface="+mj-lt"/>
              <a:buAutoNum type="arabicPeriod"/>
            </a:pPr>
            <a:r>
              <a:rPr lang="en-US" dirty="0" smtClean="0"/>
              <a:t>Note </a:t>
            </a:r>
            <a:r>
              <a:rPr lang="en-US" dirty="0"/>
              <a:t>the duration of task 5 is currently “2–3 days.” Click once in the Task Name column heading to select all tasks. On the ribbon, select the Auto Schedule button. </a:t>
            </a: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59</a:t>
            </a:fld>
            <a:endParaRPr lang="en-US" dirty="0"/>
          </a:p>
        </p:txBody>
      </p:sp>
    </p:spTree>
    <p:extLst>
      <p:ext uri="{BB962C8B-B14F-4D97-AF65-F5344CB8AC3E}">
        <p14:creationId xmlns:p14="http://schemas.microsoft.com/office/powerpoint/2010/main" val="3009418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Navigating in Microsoft Project </a:t>
            </a:r>
            <a:r>
              <a:rPr lang="en-US" dirty="0" smtClean="0">
                <a:effectLst/>
              </a:rPr>
              <a:t>2016</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p:txBody>
          <a:bodyPr/>
          <a:lstStyle/>
          <a:p>
            <a:pPr lvl="0"/>
            <a:r>
              <a:rPr lang="en-US" dirty="0"/>
              <a:t>Microsoft Project is the tool used by project managers to manage project schedules—it is not the process of project management. </a:t>
            </a:r>
            <a:endParaRPr lang="en-US" dirty="0" smtClean="0"/>
          </a:p>
          <a:p>
            <a:pPr lvl="0"/>
            <a:r>
              <a:rPr lang="en-US" dirty="0" smtClean="0"/>
              <a:t>A </a:t>
            </a:r>
            <a:r>
              <a:rPr lang="en-US" b="1" i="1" dirty="0"/>
              <a:t>project schedule</a:t>
            </a:r>
            <a:r>
              <a:rPr lang="en-US" dirty="0"/>
              <a:t> is a model of a real project—what you want to happen or what you think will happen throughout the project. </a:t>
            </a:r>
            <a:endParaRPr lang="en-US" dirty="0" smtClean="0"/>
          </a:p>
          <a:p>
            <a:pPr lvl="0"/>
            <a:r>
              <a:rPr lang="en-US" dirty="0" smtClean="0"/>
              <a:t>The </a:t>
            </a:r>
            <a:r>
              <a:rPr lang="en-US" dirty="0"/>
              <a:t>schedule contains all of the tasks, resources, time frames, and costs that might be associated with such a project. </a:t>
            </a:r>
            <a:endParaRPr lang="en-US" dirty="0" smtClean="0"/>
          </a:p>
          <a:p>
            <a:pPr lvl="0"/>
            <a:r>
              <a:rPr lang="en-US" dirty="0" smtClean="0"/>
              <a:t>You </a:t>
            </a:r>
            <a:r>
              <a:rPr lang="en-US" dirty="0"/>
              <a:t>can modify this schedule (or any other project template) to fit your specific project needs</a:t>
            </a:r>
            <a:r>
              <a:rPr lang="en-US" dirty="0" smtClean="0"/>
              <a:t>.</a:t>
            </a:r>
            <a:endParaRPr lang="en-US" b="0" i="0" u="none" strike="noStrike" baseline="0" dirty="0">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6</a:t>
            </a:fld>
            <a:endParaRPr lang="en-US" dirty="0"/>
          </a:p>
        </p:txBody>
      </p:sp>
    </p:spTree>
    <p:extLst>
      <p:ext uri="{BB962C8B-B14F-4D97-AF65-F5344CB8AC3E}">
        <p14:creationId xmlns:p14="http://schemas.microsoft.com/office/powerpoint/2010/main" val="20665350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Switch from Manual Scheduling to Automatic Scheduling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153400" cy="4648200"/>
          </a:xfrm>
        </p:spPr>
        <p:txBody>
          <a:bodyPr/>
          <a:lstStyle/>
          <a:p>
            <a:pPr marL="457200" indent="-457200">
              <a:buFont typeface="+mj-lt"/>
              <a:buAutoNum type="arabicPeriod" startAt="5"/>
            </a:pPr>
            <a:r>
              <a:rPr lang="en-US" dirty="0"/>
              <a:t>Select the duration cell of task 5, Contact potential focus group members. Key 5d and press </a:t>
            </a:r>
            <a:r>
              <a:rPr lang="en-US" b="1" dirty="0" smtClean="0"/>
              <a:t>Enter</a:t>
            </a:r>
            <a:r>
              <a:rPr lang="en-US" dirty="0" smtClean="0"/>
              <a:t>.</a:t>
            </a:r>
          </a:p>
          <a:p>
            <a:pPr marL="457200" indent="-457200">
              <a:buFont typeface="+mj-lt"/>
              <a:buAutoNum type="arabicPeriod" startAt="5"/>
            </a:pPr>
            <a:r>
              <a:rPr lang="en-US" dirty="0" smtClean="0"/>
              <a:t>Click </a:t>
            </a:r>
            <a:r>
              <a:rPr lang="en-US" dirty="0"/>
              <a:t>the File tab and then select </a:t>
            </a:r>
            <a:r>
              <a:rPr lang="en-US" dirty="0" smtClean="0"/>
              <a:t>Options.</a:t>
            </a:r>
          </a:p>
          <a:p>
            <a:pPr marL="457200" indent="-457200">
              <a:buFont typeface="+mj-lt"/>
              <a:buAutoNum type="arabicPeriod" startAt="5"/>
            </a:pPr>
            <a:r>
              <a:rPr lang="en-US" dirty="0" smtClean="0"/>
              <a:t>In </a:t>
            </a:r>
            <a:r>
              <a:rPr lang="en-US" dirty="0"/>
              <a:t>the Project Options dialog box, in the navigation bar on the left side of the dialog box, click </a:t>
            </a:r>
            <a:r>
              <a:rPr lang="en-US" dirty="0" smtClean="0"/>
              <a:t>Schedule.</a:t>
            </a:r>
          </a:p>
          <a:p>
            <a:pPr marL="457200" indent="-457200">
              <a:buFont typeface="+mj-lt"/>
              <a:buAutoNum type="arabicPeriod" startAt="5"/>
            </a:pPr>
            <a:r>
              <a:rPr lang="en-US" dirty="0" smtClean="0"/>
              <a:t>Look </a:t>
            </a:r>
            <a:r>
              <a:rPr lang="en-US" dirty="0"/>
              <a:t>in the </a:t>
            </a:r>
            <a:r>
              <a:rPr lang="en-US" i="1" dirty="0"/>
              <a:t>Scheduling options for this project:</a:t>
            </a:r>
            <a:r>
              <a:rPr lang="en-US" dirty="0"/>
              <a:t> section. Change the first option, </a:t>
            </a:r>
            <a:r>
              <a:rPr lang="en-US" i="1" dirty="0"/>
              <a:t>New tasks created:</a:t>
            </a:r>
            <a:r>
              <a:rPr lang="en-US" dirty="0"/>
              <a:t> from Manually Scheduled to Auto Scheduled. </a:t>
            </a:r>
            <a:endParaRPr lang="en-US" dirty="0" smtClean="0"/>
          </a:p>
          <a:p>
            <a:r>
              <a:rPr lang="en-US" dirty="0" smtClean="0"/>
              <a:t>Note </a:t>
            </a:r>
            <a:r>
              <a:rPr lang="en-US" dirty="0"/>
              <a:t>that you have only changed the options for this file, not the behavior of the software. </a:t>
            </a:r>
            <a:endParaRPr lang="en-US" dirty="0" smtClean="0"/>
          </a:p>
          <a:p>
            <a:pPr marL="457200" indent="-457200">
              <a:buFont typeface="+mj-lt"/>
              <a:buAutoNum type="arabicPeriod" startAt="5"/>
            </a:pPr>
            <a:endParaRPr lang="en-US" dirty="0" smtClean="0"/>
          </a:p>
          <a:p>
            <a:pPr marL="457200" indent="-457200">
              <a:buFont typeface="+mj-lt"/>
              <a:buAutoNum type="arabicPeriod" startAt="5"/>
            </a:pPr>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60</a:t>
            </a:fld>
            <a:endParaRPr lang="en-US" dirty="0"/>
          </a:p>
        </p:txBody>
      </p:sp>
    </p:spTree>
    <p:extLst>
      <p:ext uri="{BB962C8B-B14F-4D97-AF65-F5344CB8AC3E}">
        <p14:creationId xmlns:p14="http://schemas.microsoft.com/office/powerpoint/2010/main" val="13267302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Switch from Manual Scheduling to Automatic Scheduling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153400" cy="4648200"/>
          </a:xfrm>
        </p:spPr>
        <p:txBody>
          <a:bodyPr/>
          <a:lstStyle/>
          <a:p>
            <a:pPr marL="457200" lvl="0" indent="-457200">
              <a:buFont typeface="+mj-lt"/>
              <a:buAutoNum type="arabicPeriod" startAt="9"/>
            </a:pPr>
            <a:r>
              <a:rPr lang="en-US" dirty="0"/>
              <a:t>Click OK to close the Project Options dialog box. Notice that at the bottom of the screen, on the status bar, all new tasks are auto </a:t>
            </a:r>
            <a:r>
              <a:rPr lang="en-US" dirty="0" smtClean="0"/>
              <a:t>scheduled.</a:t>
            </a:r>
          </a:p>
          <a:p>
            <a:pPr marL="457200" lvl="0" indent="-457200">
              <a:buFont typeface="+mj-lt"/>
              <a:buAutoNum type="arabicPeriod" startAt="9"/>
            </a:pPr>
            <a:r>
              <a:rPr lang="en-US" dirty="0" smtClean="0"/>
              <a:t>SAVE </a:t>
            </a:r>
            <a:r>
              <a:rPr lang="en-US" dirty="0"/>
              <a:t>the project schedule.</a:t>
            </a:r>
          </a:p>
          <a:p>
            <a:r>
              <a:rPr lang="en-US" dirty="0"/>
              <a:t>PAUSE</a:t>
            </a:r>
            <a:r>
              <a:rPr lang="en-US" b="1" dirty="0"/>
              <a:t>.</a:t>
            </a:r>
            <a:r>
              <a:rPr lang="en-US" dirty="0"/>
              <a:t> LEAVE the project schedule open to use in the next exercise. </a:t>
            </a:r>
            <a:endParaRPr lang="en-US" dirty="0" smtClean="0"/>
          </a:p>
          <a:p>
            <a:r>
              <a:rPr lang="en-US" dirty="0"/>
              <a:t>In this exercise, you changed the scheduling mode for a single task and then changed it for all entered tasks. You then changed the scheduling mode for all new tasks to be entered into the file</a:t>
            </a:r>
            <a:r>
              <a:rPr lang="en-US" dirty="0" smtClean="0"/>
              <a:t>.</a:t>
            </a:r>
          </a:p>
          <a:p>
            <a:pPr marL="457200" indent="-457200">
              <a:buFont typeface="+mj-lt"/>
              <a:buAutoNum type="arabicPeriod" startAt="5"/>
            </a:pPr>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61</a:t>
            </a:fld>
            <a:endParaRPr lang="en-US" dirty="0"/>
          </a:p>
        </p:txBody>
      </p:sp>
    </p:spTree>
    <p:extLst>
      <p:ext uri="{BB962C8B-B14F-4D97-AF65-F5344CB8AC3E}">
        <p14:creationId xmlns:p14="http://schemas.microsoft.com/office/powerpoint/2010/main" val="28845878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Creating a </a:t>
            </a:r>
            <a:r>
              <a:rPr lang="en-US" dirty="0" smtClean="0">
                <a:effectLst/>
              </a:rPr>
              <a:t>Milestone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153400" cy="4648200"/>
          </a:xfrm>
        </p:spPr>
        <p:txBody>
          <a:bodyPr/>
          <a:lstStyle/>
          <a:p>
            <a:r>
              <a:rPr lang="en-US" dirty="0"/>
              <a:t>A </a:t>
            </a:r>
            <a:r>
              <a:rPr lang="en-US" b="1" i="1" dirty="0"/>
              <a:t>milestone</a:t>
            </a:r>
            <a:r>
              <a:rPr lang="en-US" dirty="0"/>
              <a:t> represents a major event or a significant point in a project. </a:t>
            </a:r>
            <a:endParaRPr lang="en-US" dirty="0" smtClean="0"/>
          </a:p>
          <a:p>
            <a:r>
              <a:rPr lang="en-US" dirty="0" smtClean="0"/>
              <a:t>Milestones </a:t>
            </a:r>
            <a:r>
              <a:rPr lang="en-US" dirty="0"/>
              <a:t>can be either imposed upon the project by the project sponsor or they can be set by the project team to monitor the project’s progress. </a:t>
            </a:r>
            <a:endParaRPr lang="en-US" dirty="0" smtClean="0"/>
          </a:p>
          <a:p>
            <a:r>
              <a:rPr lang="en-US" dirty="0" smtClean="0"/>
              <a:t>In </a:t>
            </a:r>
            <a:r>
              <a:rPr lang="en-US" dirty="0"/>
              <a:t>Microsoft Project, milestones are represented as a task with zero duration. </a:t>
            </a:r>
            <a:endParaRPr lang="en-US" dirty="0" smtClean="0"/>
          </a:p>
          <a:p>
            <a:r>
              <a:rPr lang="en-US" dirty="0" smtClean="0"/>
              <a:t>In </a:t>
            </a:r>
            <a:r>
              <a:rPr lang="en-US" dirty="0"/>
              <a:t>the following exercise, you will create a milestone. </a:t>
            </a: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62</a:t>
            </a:fld>
            <a:endParaRPr lang="en-US" dirty="0"/>
          </a:p>
        </p:txBody>
      </p:sp>
    </p:spTree>
    <p:extLst>
      <p:ext uri="{BB962C8B-B14F-4D97-AF65-F5344CB8AC3E}">
        <p14:creationId xmlns:p14="http://schemas.microsoft.com/office/powerpoint/2010/main" val="780153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Create </a:t>
            </a:r>
            <a:r>
              <a:rPr lang="en-US" dirty="0">
                <a:effectLst/>
              </a:rPr>
              <a:t>a </a:t>
            </a:r>
            <a:r>
              <a:rPr lang="en-US" dirty="0" smtClean="0">
                <a:effectLst/>
              </a:rPr>
              <a:t>Milestone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153400" cy="4648200"/>
          </a:xfrm>
        </p:spPr>
        <p:txBody>
          <a:bodyPr/>
          <a:lstStyle/>
          <a:p>
            <a:r>
              <a:rPr lang="en-US" dirty="0"/>
              <a:t>GET READY. USE the project schedule you created in the previous exercise.</a:t>
            </a:r>
          </a:p>
          <a:p>
            <a:pPr marL="457200" indent="-457200">
              <a:buFont typeface="+mj-lt"/>
              <a:buAutoNum type="arabicPeriod"/>
            </a:pPr>
            <a:r>
              <a:rPr lang="en-US" dirty="0"/>
              <a:t>In the Task Name column, click on the empty cell below the name of task 9, Conduct observations. </a:t>
            </a:r>
            <a:endParaRPr lang="en-US" dirty="0" smtClean="0"/>
          </a:p>
          <a:p>
            <a:pPr marL="457200" indent="-457200">
              <a:buFont typeface="+mj-lt"/>
              <a:buAutoNum type="arabicPeriod"/>
            </a:pPr>
            <a:r>
              <a:rPr lang="en-US" dirty="0" smtClean="0"/>
              <a:t>On </a:t>
            </a:r>
            <a:r>
              <a:rPr lang="en-US" dirty="0"/>
              <a:t>the Task ribbon, in the Insert command group, click the Milestone button. Notice that a duration of zero days has already been </a:t>
            </a:r>
            <a:r>
              <a:rPr lang="en-US" dirty="0" smtClean="0"/>
              <a:t>entered.</a:t>
            </a:r>
          </a:p>
          <a:p>
            <a:pPr marL="457200" indent="-457200">
              <a:buFont typeface="+mj-lt"/>
              <a:buAutoNum type="arabicPeriod"/>
            </a:pPr>
            <a:r>
              <a:rPr lang="en-US" dirty="0" smtClean="0"/>
              <a:t>In </a:t>
            </a:r>
            <a:r>
              <a:rPr lang="en-US" dirty="0"/>
              <a:t>the Name cell of the newly created milestone, key Research complete and press Enter</a:t>
            </a:r>
            <a:r>
              <a:rPr lang="en-US" dirty="0" smtClean="0"/>
              <a:t>.</a:t>
            </a:r>
          </a:p>
          <a:p>
            <a:pPr marL="457200" indent="-457200">
              <a:buFont typeface="+mj-lt"/>
              <a:buAutoNum type="arabicPeriod"/>
            </a:pPr>
            <a:r>
              <a:rPr lang="en-US" dirty="0"/>
              <a:t>In the Task Name column, click on the name of task 1, Develop survey questionnaire</a:t>
            </a:r>
            <a:r>
              <a:rPr lang="en-US" dirty="0" smtClean="0"/>
              <a:t>.</a:t>
            </a:r>
            <a:endParaRPr lang="en-US" dirty="0"/>
          </a:p>
          <a:p>
            <a:pPr marL="457200" indent="-457200">
              <a:buFont typeface="+mj-lt"/>
              <a:buAutoNum type="arabicPeriod"/>
            </a:pPr>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63</a:t>
            </a:fld>
            <a:endParaRPr lang="en-US" dirty="0"/>
          </a:p>
        </p:txBody>
      </p:sp>
    </p:spTree>
    <p:extLst>
      <p:ext uri="{BB962C8B-B14F-4D97-AF65-F5344CB8AC3E}">
        <p14:creationId xmlns:p14="http://schemas.microsoft.com/office/powerpoint/2010/main" val="32744632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Create </a:t>
            </a:r>
            <a:r>
              <a:rPr lang="en-US" dirty="0">
                <a:effectLst/>
              </a:rPr>
              <a:t>a </a:t>
            </a:r>
            <a:r>
              <a:rPr lang="en-US" dirty="0" smtClean="0">
                <a:effectLst/>
              </a:rPr>
              <a:t>Milestone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153400" cy="4648200"/>
          </a:xfrm>
        </p:spPr>
        <p:txBody>
          <a:bodyPr/>
          <a:lstStyle/>
          <a:p>
            <a:pPr marL="457200" indent="-457200">
              <a:buFont typeface="+mj-lt"/>
              <a:buAutoNum type="arabicPeriod" startAt="5"/>
            </a:pPr>
            <a:r>
              <a:rPr lang="en-US" dirty="0"/>
              <a:t>On the Task ribbon, in the Insert command group, click the Milestone button. Microsoft Project inserts and numbers the new milestone as ID 1. Notice that the other tasks after this new task insertion point have been renumbered. </a:t>
            </a:r>
            <a:endParaRPr lang="en-US" dirty="0" smtClean="0"/>
          </a:p>
          <a:p>
            <a:pPr marL="457200" indent="-457200">
              <a:buFont typeface="+mj-lt"/>
              <a:buAutoNum type="arabicPeriod" startAt="5"/>
            </a:pPr>
            <a:r>
              <a:rPr lang="en-US" dirty="0"/>
              <a:t>Key Research begins and press </a:t>
            </a:r>
            <a:r>
              <a:rPr lang="en-US" dirty="0" smtClean="0"/>
              <a:t>Enter.</a:t>
            </a:r>
          </a:p>
          <a:p>
            <a:pPr marL="457200" indent="-457200">
              <a:buFont typeface="+mj-lt"/>
              <a:buAutoNum type="arabicPeriod" startAt="5"/>
            </a:pPr>
            <a:r>
              <a:rPr lang="en-US" dirty="0" smtClean="0"/>
              <a:t>SAVE </a:t>
            </a:r>
            <a:r>
              <a:rPr lang="en-US" dirty="0"/>
              <a:t>the project schedule.</a:t>
            </a:r>
          </a:p>
          <a:p>
            <a:r>
              <a:rPr lang="en-US" dirty="0"/>
              <a:t>PAUSE</a:t>
            </a:r>
            <a:r>
              <a:rPr lang="en-US" b="1" dirty="0"/>
              <a:t>.</a:t>
            </a:r>
            <a:r>
              <a:rPr lang="en-US" dirty="0"/>
              <a:t> LEAVE the project schedule open to use in the next exercise.</a:t>
            </a:r>
          </a:p>
          <a:p>
            <a:pPr marL="457200" indent="-457200">
              <a:buFont typeface="+mj-lt"/>
              <a:buAutoNum type="arabicPeriod" startAt="5"/>
            </a:pPr>
            <a:endParaRPr lang="en-US" dirty="0" smtClean="0"/>
          </a:p>
          <a:p>
            <a:pPr marL="457200" indent="-457200">
              <a:buFont typeface="+mj-lt"/>
              <a:buAutoNum type="arabicPeriod" startAt="5"/>
            </a:pPr>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64</a:t>
            </a:fld>
            <a:endParaRPr lang="en-US" dirty="0"/>
          </a:p>
        </p:txBody>
      </p:sp>
    </p:spTree>
    <p:extLst>
      <p:ext uri="{BB962C8B-B14F-4D97-AF65-F5344CB8AC3E}">
        <p14:creationId xmlns:p14="http://schemas.microsoft.com/office/powerpoint/2010/main" val="13121250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Using Work Breakdown Structure (WBS)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153400" cy="4648200"/>
          </a:xfrm>
        </p:spPr>
        <p:txBody>
          <a:bodyPr/>
          <a:lstStyle/>
          <a:p>
            <a:r>
              <a:rPr lang="en-US" dirty="0"/>
              <a:t>A </a:t>
            </a:r>
            <a:r>
              <a:rPr lang="en-US" b="1" i="1" dirty="0"/>
              <a:t>work breakdown structure</a:t>
            </a:r>
            <a:r>
              <a:rPr lang="en-US" dirty="0"/>
              <a:t> (WBS) is the hierarchical decomposition of the work to complete the project. </a:t>
            </a:r>
            <a:endParaRPr lang="en-US" dirty="0" smtClean="0"/>
          </a:p>
          <a:p>
            <a:r>
              <a:rPr lang="en-US" dirty="0" smtClean="0"/>
              <a:t>The next slide depicts </a:t>
            </a:r>
            <a:r>
              <a:rPr lang="en-US" dirty="0"/>
              <a:t>a box-type, or graphical WBS for the case study project you are working on in this book. </a:t>
            </a:r>
            <a:endParaRPr lang="en-US" dirty="0" smtClean="0"/>
          </a:p>
          <a:p>
            <a:r>
              <a:rPr lang="en-US" dirty="0" smtClean="0"/>
              <a:t>Microsoft </a:t>
            </a:r>
            <a:r>
              <a:rPr lang="en-US" dirty="0"/>
              <a:t>Project, however, displays the WBS in a format called a tabular WBS. </a:t>
            </a:r>
            <a:endParaRPr lang="en-US" dirty="0" smtClean="0"/>
          </a:p>
          <a:p>
            <a:r>
              <a:rPr lang="en-US" dirty="0" smtClean="0"/>
              <a:t>There </a:t>
            </a:r>
            <a:r>
              <a:rPr lang="en-US" dirty="0"/>
              <a:t>are other WBS formats that can be used, but these are the two most common. </a:t>
            </a:r>
            <a:endParaRPr lang="en-US" dirty="0" smtClean="0"/>
          </a:p>
          <a:p>
            <a:r>
              <a:rPr lang="en-US" dirty="0" smtClean="0"/>
              <a:t>A </a:t>
            </a:r>
            <a:r>
              <a:rPr lang="en-US" dirty="0"/>
              <a:t>sample WBS for this project is shown </a:t>
            </a:r>
            <a:r>
              <a:rPr lang="en-US" dirty="0" smtClean="0"/>
              <a:t>on the next slide. </a:t>
            </a:r>
          </a:p>
          <a:p>
            <a:pPr marL="457200" indent="-457200">
              <a:buFont typeface="+mj-lt"/>
              <a:buAutoNum type="arabicPeriod" startAt="5"/>
            </a:pPr>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65</a:t>
            </a:fld>
            <a:endParaRPr lang="en-US" dirty="0"/>
          </a:p>
        </p:txBody>
      </p:sp>
    </p:spTree>
    <p:extLst>
      <p:ext uri="{BB962C8B-B14F-4D97-AF65-F5344CB8AC3E}">
        <p14:creationId xmlns:p14="http://schemas.microsoft.com/office/powerpoint/2010/main" val="23826301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Using Work Breakdown Structure (WBS) </a:t>
            </a:r>
            <a:endParaRPr lang="en-US" b="0" i="0" u="none" strike="noStrike" baseline="0" dirty="0">
              <a:solidFill>
                <a:srgbClr val="0072C6"/>
              </a:solidFill>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66</a:t>
            </a:fld>
            <a:endParaRPr lang="en-US" dirty="0"/>
          </a:p>
        </p:txBody>
      </p:sp>
      <p:pic>
        <p:nvPicPr>
          <p:cNvPr id="8" name="Picture 7" descr="F0125.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28800"/>
            <a:ext cx="8229600" cy="4211020"/>
          </a:xfrm>
          <a:prstGeom prst="rect">
            <a:avLst/>
          </a:prstGeom>
        </p:spPr>
      </p:pic>
    </p:spTree>
    <p:extLst>
      <p:ext uri="{BB962C8B-B14F-4D97-AF65-F5344CB8AC3E}">
        <p14:creationId xmlns:p14="http://schemas.microsoft.com/office/powerpoint/2010/main" val="177540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Organizing Tasks Into Phases</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153400" cy="4648200"/>
          </a:xfrm>
        </p:spPr>
        <p:txBody>
          <a:bodyPr/>
          <a:lstStyle/>
          <a:p>
            <a:r>
              <a:rPr lang="en-US" dirty="0"/>
              <a:t>After you enter tasks in your project, it can be helpful to organize your project by grouping related tasks into </a:t>
            </a:r>
            <a:r>
              <a:rPr lang="en-US" b="1" i="1" dirty="0"/>
              <a:t>phases</a:t>
            </a:r>
            <a:r>
              <a:rPr lang="en-US" dirty="0"/>
              <a:t>, or groups of closely related tasks that encompass a major section of your project. </a:t>
            </a:r>
            <a:endParaRPr lang="en-US" dirty="0" smtClean="0"/>
          </a:p>
          <a:p>
            <a:r>
              <a:rPr lang="en-US" dirty="0" smtClean="0"/>
              <a:t>The </a:t>
            </a:r>
            <a:r>
              <a:rPr lang="en-US" dirty="0"/>
              <a:t>phases, represented by summary tasks, identify the major phases and </a:t>
            </a:r>
            <a:r>
              <a:rPr lang="en-US" dirty="0" err="1"/>
              <a:t>subphases</a:t>
            </a:r>
            <a:r>
              <a:rPr lang="en-US" dirty="0"/>
              <a:t> in your project. </a:t>
            </a:r>
            <a:endParaRPr lang="en-US" dirty="0" smtClean="0"/>
          </a:p>
          <a:p>
            <a:r>
              <a:rPr lang="en-US" dirty="0"/>
              <a:t>A </a:t>
            </a:r>
            <a:r>
              <a:rPr lang="en-US" b="1" i="1" dirty="0"/>
              <a:t>summary task</a:t>
            </a:r>
            <a:r>
              <a:rPr lang="en-US" dirty="0"/>
              <a:t> is made up of and summarizes all of the tasks within its hierarchical structure, which could also include other summary tasks, detail tasks, or </a:t>
            </a:r>
            <a:r>
              <a:rPr lang="en-US" b="1" i="1" dirty="0"/>
              <a:t>subtasks</a:t>
            </a:r>
            <a:r>
              <a:rPr lang="en-US" dirty="0"/>
              <a:t> that fall below it. </a:t>
            </a:r>
            <a:endParaRPr lang="en-US" dirty="0" smtClean="0"/>
          </a:p>
          <a:p>
            <a:r>
              <a:rPr lang="en-US" dirty="0"/>
              <a:t>You cannot directly edit a summary task’s duration, start date, or other calculated values. </a:t>
            </a: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67</a:t>
            </a:fld>
            <a:endParaRPr lang="en-US" dirty="0"/>
          </a:p>
        </p:txBody>
      </p:sp>
    </p:spTree>
    <p:extLst>
      <p:ext uri="{BB962C8B-B14F-4D97-AF65-F5344CB8AC3E}">
        <p14:creationId xmlns:p14="http://schemas.microsoft.com/office/powerpoint/2010/main" val="26338262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Organizing Tasks Into Phases</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153400" cy="4648200"/>
          </a:xfrm>
        </p:spPr>
        <p:txBody>
          <a:bodyPr/>
          <a:lstStyle/>
          <a:p>
            <a:pPr marL="0" indent="0">
              <a:buNone/>
            </a:pPr>
            <a:r>
              <a:rPr lang="en-US" dirty="0"/>
              <a:t>Most complex projects require a combination of both top-down and bottom-up planning in order to create accurate tasks and phases:</a:t>
            </a:r>
          </a:p>
          <a:p>
            <a:pPr lvl="0"/>
            <a:r>
              <a:rPr lang="en-US" b="1" i="1" dirty="0"/>
              <a:t>Top-down planning</a:t>
            </a:r>
            <a:r>
              <a:rPr lang="en-US" dirty="0"/>
              <a:t> develops a project schedule by identifying the highest-level phases or summary tasks before breaking them into lower-level components or subtasks. This approach works from general to specific.</a:t>
            </a:r>
          </a:p>
          <a:p>
            <a:r>
              <a:rPr lang="en-US" b="1" i="1" dirty="0"/>
              <a:t>Bottom-up planning</a:t>
            </a:r>
            <a:r>
              <a:rPr lang="en-US" dirty="0"/>
              <a:t> develops a project schedule by starting with the lowest-level tasks before organizing them into higher-level phases or summary tasks. This approach works from specific to general. </a:t>
            </a: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68</a:t>
            </a:fld>
            <a:endParaRPr lang="en-US" dirty="0"/>
          </a:p>
        </p:txBody>
      </p:sp>
    </p:spTree>
    <p:extLst>
      <p:ext uri="{BB962C8B-B14F-4D97-AF65-F5344CB8AC3E}">
        <p14:creationId xmlns:p14="http://schemas.microsoft.com/office/powerpoint/2010/main" val="6916707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Create Summary Tasks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153400" cy="4800600"/>
          </a:xfrm>
        </p:spPr>
        <p:txBody>
          <a:bodyPr/>
          <a:lstStyle/>
          <a:p>
            <a:r>
              <a:rPr lang="en-US" dirty="0"/>
              <a:t>GET READY. USE the project schedule you created in the previous exercise.</a:t>
            </a:r>
          </a:p>
          <a:p>
            <a:pPr marL="457200" lvl="0" indent="-457200">
              <a:buFont typeface="+mj-lt"/>
              <a:buAutoNum type="arabicPeriod"/>
            </a:pPr>
            <a:r>
              <a:rPr lang="en-US" dirty="0"/>
              <a:t>Select tasks 2 through 4</a:t>
            </a:r>
            <a:r>
              <a:rPr lang="en-US" dirty="0" smtClean="0"/>
              <a:t>.</a:t>
            </a:r>
          </a:p>
          <a:p>
            <a:pPr marL="457200" lvl="0" indent="-457200">
              <a:buFont typeface="+mj-lt"/>
              <a:buAutoNum type="arabicPeriod"/>
            </a:pPr>
            <a:r>
              <a:rPr lang="en-US" dirty="0" smtClean="0"/>
              <a:t>On </a:t>
            </a:r>
            <a:r>
              <a:rPr lang="en-US" dirty="0"/>
              <a:t>the Task ribbon, in the Insert command group, click the Summary button. A new summary task row is inserted above the selected tasks, all selected tasks are shifted down and renumbered, and they all are now part of this new summary </a:t>
            </a:r>
            <a:r>
              <a:rPr lang="en-US" dirty="0" smtClean="0"/>
              <a:t>task.</a:t>
            </a:r>
          </a:p>
          <a:p>
            <a:pPr marL="457200" lvl="0" indent="-457200">
              <a:buFont typeface="+mj-lt"/>
              <a:buAutoNum type="arabicPeriod"/>
            </a:pPr>
            <a:r>
              <a:rPr lang="en-US" dirty="0" smtClean="0"/>
              <a:t>In </a:t>
            </a:r>
            <a:r>
              <a:rPr lang="en-US" dirty="0"/>
              <a:t>the Task Name field for the new summary task, key Surveys and press </a:t>
            </a:r>
            <a:r>
              <a:rPr lang="en-US" dirty="0" smtClean="0"/>
              <a:t>Enter.</a:t>
            </a:r>
          </a:p>
          <a:p>
            <a:pPr marL="457200" lvl="0" indent="-457200">
              <a:buFont typeface="+mj-lt"/>
              <a:buAutoNum type="arabicPeriod"/>
            </a:pPr>
            <a:r>
              <a:rPr lang="en-US" dirty="0" smtClean="0"/>
              <a:t>Select </a:t>
            </a:r>
            <a:r>
              <a:rPr lang="en-US" dirty="0"/>
              <a:t>tasks 6 through 8</a:t>
            </a:r>
            <a:r>
              <a:rPr lang="en-US" dirty="0" smtClean="0"/>
              <a:t>.</a:t>
            </a:r>
          </a:p>
          <a:p>
            <a:pPr marL="457200" lvl="0" indent="-457200">
              <a:buFont typeface="+mj-lt"/>
              <a:buAutoNum type="arabicPeriod"/>
            </a:pPr>
            <a:r>
              <a:rPr lang="en-US" dirty="0" smtClean="0"/>
              <a:t>On </a:t>
            </a:r>
            <a:r>
              <a:rPr lang="en-US" dirty="0"/>
              <a:t>the Task ribbon, in the Insert command group, click the Summary button.  </a:t>
            </a:r>
          </a:p>
          <a:p>
            <a:pPr marL="457200" lvl="0" indent="-457200">
              <a:buFont typeface="+mj-lt"/>
              <a:buAutoNum type="arabicPeriod"/>
            </a:pPr>
            <a:endParaRPr lang="en-US" dirty="0" smtClean="0"/>
          </a:p>
          <a:p>
            <a:pPr marL="457200" lvl="0" indent="-457200">
              <a:buFont typeface="+mj-lt"/>
              <a:buAutoNum type="arabicPeriod"/>
            </a:pPr>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69</a:t>
            </a:fld>
            <a:endParaRPr lang="en-US" dirty="0"/>
          </a:p>
        </p:txBody>
      </p:sp>
    </p:spTree>
    <p:extLst>
      <p:ext uri="{BB962C8B-B14F-4D97-AF65-F5344CB8AC3E}">
        <p14:creationId xmlns:p14="http://schemas.microsoft.com/office/powerpoint/2010/main" val="3934141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Navigating in Microsoft Project </a:t>
            </a:r>
            <a:r>
              <a:rPr lang="en-US" dirty="0" smtClean="0">
                <a:effectLst/>
              </a:rPr>
              <a:t>2016</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p:txBody>
          <a:bodyPr/>
          <a:lstStyle/>
          <a:p>
            <a:pPr lvl="0"/>
            <a:r>
              <a:rPr lang="en-US" dirty="0"/>
              <a:t>Later in this lesson, you will learn how to create a project schedule from a blank template. </a:t>
            </a:r>
            <a:endParaRPr lang="en-US" dirty="0" smtClean="0"/>
          </a:p>
          <a:p>
            <a:pPr lvl="0"/>
            <a:r>
              <a:rPr lang="en-US" dirty="0" smtClean="0"/>
              <a:t>A </a:t>
            </a:r>
            <a:r>
              <a:rPr lang="en-US" b="1" i="1" dirty="0"/>
              <a:t>template</a:t>
            </a:r>
            <a:r>
              <a:rPr lang="en-US" dirty="0"/>
              <a:t> is a predefined file that can be blank with the default characteristics set, or it could already contain project task and resource information. </a:t>
            </a:r>
            <a:endParaRPr lang="en-US" dirty="0" smtClean="0"/>
          </a:p>
          <a:p>
            <a:pPr lvl="0"/>
            <a:r>
              <a:rPr lang="en-US" dirty="0" smtClean="0"/>
              <a:t>Knowing </a:t>
            </a:r>
            <a:r>
              <a:rPr lang="en-US" dirty="0"/>
              <a:t>how to navigate in and how Microsoft Project 2016 handles data will increase your efficiency in locating needed information. </a:t>
            </a:r>
            <a:endParaRPr lang="en-US" dirty="0">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7</a:t>
            </a:fld>
            <a:endParaRPr lang="en-US" dirty="0"/>
          </a:p>
        </p:txBody>
      </p:sp>
    </p:spTree>
    <p:extLst>
      <p:ext uri="{BB962C8B-B14F-4D97-AF65-F5344CB8AC3E}">
        <p14:creationId xmlns:p14="http://schemas.microsoft.com/office/powerpoint/2010/main" val="22381695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Create Summary Tasks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153400" cy="4800600"/>
          </a:xfrm>
        </p:spPr>
        <p:txBody>
          <a:bodyPr/>
          <a:lstStyle/>
          <a:p>
            <a:pPr marL="457200" indent="-457200">
              <a:buFont typeface="+mj-lt"/>
              <a:buAutoNum type="arabicPeriod" startAt="6"/>
            </a:pPr>
            <a:r>
              <a:rPr lang="en-US" dirty="0"/>
              <a:t>In the Task Name field for the new summary task, key Focus Groups and press Enter.</a:t>
            </a:r>
          </a:p>
          <a:p>
            <a:pPr marL="457200" indent="-457200">
              <a:buFont typeface="+mj-lt"/>
              <a:buAutoNum type="arabicPeriod" startAt="6"/>
            </a:pPr>
            <a:r>
              <a:rPr lang="en-US" dirty="0" smtClean="0"/>
              <a:t>Select </a:t>
            </a:r>
            <a:r>
              <a:rPr lang="en-US" dirty="0"/>
              <a:t>tasks 10 through 12.</a:t>
            </a:r>
          </a:p>
          <a:p>
            <a:pPr marL="457200" indent="-457200">
              <a:buFont typeface="+mj-lt"/>
              <a:buAutoNum type="arabicPeriod" startAt="6"/>
            </a:pPr>
            <a:r>
              <a:rPr lang="en-US" dirty="0" smtClean="0"/>
              <a:t>On </a:t>
            </a:r>
            <a:r>
              <a:rPr lang="en-US" dirty="0"/>
              <a:t>the Task ribbon, in the Insert command group, click the Summary button.  </a:t>
            </a:r>
          </a:p>
          <a:p>
            <a:pPr marL="457200" indent="-457200">
              <a:buFont typeface="+mj-lt"/>
              <a:buAutoNum type="arabicPeriod" startAt="6"/>
            </a:pPr>
            <a:r>
              <a:rPr lang="en-US" dirty="0" smtClean="0"/>
              <a:t>In </a:t>
            </a:r>
            <a:r>
              <a:rPr lang="en-US" dirty="0"/>
              <a:t>the Task Name field for the new summary task, key Observations and press Enter.</a:t>
            </a:r>
          </a:p>
          <a:p>
            <a:pPr marL="457200" lvl="0" indent="-457200">
              <a:buFont typeface="+mj-lt"/>
              <a:buAutoNum type="arabicPeriod" startAt="6"/>
            </a:pPr>
            <a:r>
              <a:rPr lang="en-US" dirty="0"/>
              <a:t>Auto-fit the Task Name column. You do this by placing your cursor on the right side of the column name and double-clicking.  </a:t>
            </a:r>
          </a:p>
          <a:p>
            <a:pPr marL="457200" lvl="0" indent="-457200">
              <a:buFont typeface="+mj-lt"/>
              <a:buAutoNum type="arabicPeriod" startAt="6"/>
            </a:pPr>
            <a:r>
              <a:rPr lang="en-US" dirty="0"/>
              <a:t>Auto-fit the row-heights. You do this by placing your cursor at the bottom of each row and double-clicking. Your screen should look similar to </a:t>
            </a:r>
            <a:r>
              <a:rPr lang="en-US" dirty="0" smtClean="0"/>
              <a:t>the next slide.</a:t>
            </a:r>
            <a:endParaRPr lang="en-US" dirty="0"/>
          </a:p>
          <a:p>
            <a:pPr marL="457200" lvl="0" indent="-457200">
              <a:buFont typeface="+mj-lt"/>
              <a:buAutoNum type="arabicPeriod" startAt="6"/>
            </a:pPr>
            <a:endParaRPr lang="en-US" dirty="0" smtClean="0"/>
          </a:p>
          <a:p>
            <a:pPr marL="457200" lvl="0" indent="-457200">
              <a:buFont typeface="+mj-lt"/>
              <a:buAutoNum type="arabicPeriod" startAt="6"/>
            </a:pPr>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70</a:t>
            </a:fld>
            <a:endParaRPr lang="en-US" dirty="0"/>
          </a:p>
        </p:txBody>
      </p:sp>
    </p:spTree>
    <p:extLst>
      <p:ext uri="{BB962C8B-B14F-4D97-AF65-F5344CB8AC3E}">
        <p14:creationId xmlns:p14="http://schemas.microsoft.com/office/powerpoint/2010/main" val="16290641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Create Summary Tasks </a:t>
            </a:r>
            <a:endParaRPr lang="en-US" b="0" i="0" u="none" strike="noStrike" baseline="0" dirty="0">
              <a:solidFill>
                <a:srgbClr val="0072C6"/>
              </a:solidFill>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71</a:t>
            </a:fld>
            <a:endParaRPr lang="en-US" dirty="0"/>
          </a:p>
        </p:txBody>
      </p:sp>
      <p:pic>
        <p:nvPicPr>
          <p:cNvPr id="8" name="Picture 7" descr="F0126.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524000"/>
            <a:ext cx="7010400" cy="4670403"/>
          </a:xfrm>
          <a:prstGeom prst="rect">
            <a:avLst/>
          </a:prstGeom>
        </p:spPr>
      </p:pic>
    </p:spTree>
    <p:extLst>
      <p:ext uri="{BB962C8B-B14F-4D97-AF65-F5344CB8AC3E}">
        <p14:creationId xmlns:p14="http://schemas.microsoft.com/office/powerpoint/2010/main" val="31885676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Create Summary Tasks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153400" cy="4800600"/>
          </a:xfrm>
        </p:spPr>
        <p:txBody>
          <a:bodyPr/>
          <a:lstStyle/>
          <a:p>
            <a:r>
              <a:rPr lang="en-US" dirty="0"/>
              <a:t>You can also create higher-level summary tasks by selecting all tasks that belong to a higher WBS element and indenting. </a:t>
            </a:r>
          </a:p>
          <a:p>
            <a:pPr marL="457200" lvl="0" indent="-457200">
              <a:buFont typeface="+mj-lt"/>
              <a:buAutoNum type="arabicPeriod" startAt="12"/>
            </a:pPr>
            <a:r>
              <a:rPr lang="en-US" dirty="0"/>
              <a:t>Select tasks 1 through 14. On the Task ribbon, in the Insert command group, click the Summary button.  </a:t>
            </a:r>
          </a:p>
          <a:p>
            <a:pPr marL="457200" lvl="0" indent="-457200">
              <a:buFont typeface="+mj-lt"/>
              <a:buAutoNum type="arabicPeriod" startAt="12"/>
            </a:pPr>
            <a:r>
              <a:rPr lang="en-US" dirty="0"/>
              <a:t>In the Task Name field for the new summary task, key Research and press Enter.</a:t>
            </a:r>
          </a:p>
          <a:p>
            <a:pPr marL="457200" lvl="0" indent="-457200">
              <a:buFont typeface="+mj-lt"/>
              <a:buAutoNum type="arabicPeriod" startAt="12"/>
            </a:pPr>
            <a:r>
              <a:rPr lang="en-US" dirty="0"/>
              <a:t>Click once in the name cell of task 16, then key Analysis and press Enter</a:t>
            </a:r>
            <a:r>
              <a:rPr lang="en-US" dirty="0" smtClean="0"/>
              <a:t>.</a:t>
            </a:r>
          </a:p>
          <a:p>
            <a:pPr marL="457200" indent="-457200">
              <a:buFont typeface="+mj-lt"/>
              <a:buAutoNum type="arabicPeriod" startAt="12"/>
            </a:pPr>
            <a:r>
              <a:rPr lang="en-US" dirty="0"/>
              <a:t>Click once on the name cell of task 16, Analysis. Then, on the ribbon, in the Schedule command group, select the </a:t>
            </a:r>
            <a:r>
              <a:rPr lang="en-US" dirty="0" err="1"/>
              <a:t>Outdent</a:t>
            </a:r>
            <a:r>
              <a:rPr lang="en-US" dirty="0"/>
              <a:t> button</a:t>
            </a:r>
            <a:r>
              <a:rPr lang="en-US" dirty="0" smtClean="0"/>
              <a:t>.</a:t>
            </a:r>
            <a:endParaRPr lang="en-US" dirty="0"/>
          </a:p>
          <a:p>
            <a:pPr marL="457200" lvl="0" indent="-457200">
              <a:buFont typeface="+mj-lt"/>
              <a:buAutoNum type="arabicPeriod" startAt="12"/>
            </a:pPr>
            <a:endParaRPr lang="en-US" dirty="0" smtClean="0"/>
          </a:p>
          <a:p>
            <a:pPr marL="457200" lvl="0" indent="-457200">
              <a:buFont typeface="+mj-lt"/>
              <a:buAutoNum type="arabicPeriod" startAt="12"/>
            </a:pPr>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72</a:t>
            </a:fld>
            <a:endParaRPr lang="en-US" dirty="0"/>
          </a:p>
        </p:txBody>
      </p:sp>
    </p:spTree>
    <p:extLst>
      <p:ext uri="{BB962C8B-B14F-4D97-AF65-F5344CB8AC3E}">
        <p14:creationId xmlns:p14="http://schemas.microsoft.com/office/powerpoint/2010/main" val="38779801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Create Summary Tasks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153400" cy="4800600"/>
          </a:xfrm>
        </p:spPr>
        <p:txBody>
          <a:bodyPr/>
          <a:lstStyle/>
          <a:p>
            <a:pPr marL="457200" lvl="0" indent="-457200">
              <a:buFont typeface="+mj-lt"/>
              <a:buAutoNum type="arabicPeriod" startAt="16"/>
            </a:pPr>
            <a:r>
              <a:rPr lang="en-US" dirty="0"/>
              <a:t>Key the following task names and durations below task 16, Analysis: </a:t>
            </a:r>
            <a:endParaRPr lang="en-US" dirty="0" smtClean="0"/>
          </a:p>
          <a:p>
            <a:pPr marL="0" indent="0">
              <a:buNone/>
            </a:pPr>
            <a:r>
              <a:rPr lang="en-US" b="1" dirty="0"/>
              <a:t>Task Name </a:t>
            </a:r>
            <a:r>
              <a:rPr lang="en-US" b="1" dirty="0" smtClean="0"/>
              <a:t>		Duration</a:t>
            </a:r>
          </a:p>
          <a:p>
            <a:pPr marL="0" indent="0">
              <a:buNone/>
            </a:pPr>
            <a:r>
              <a:rPr lang="en-US" dirty="0"/>
              <a:t>Analysis </a:t>
            </a:r>
            <a:r>
              <a:rPr lang="en-US" dirty="0" smtClean="0"/>
              <a:t>begins	0d</a:t>
            </a:r>
          </a:p>
          <a:p>
            <a:pPr marL="0" indent="0">
              <a:buNone/>
            </a:pPr>
            <a:r>
              <a:rPr lang="en-US" dirty="0" smtClean="0"/>
              <a:t>Analysis complete	0d</a:t>
            </a:r>
          </a:p>
          <a:p>
            <a:pPr marL="457200" lvl="0" indent="-457200">
              <a:buFont typeface="+mj-lt"/>
              <a:buAutoNum type="arabicPeriod" startAt="17"/>
            </a:pPr>
            <a:r>
              <a:rPr lang="en-US" dirty="0"/>
              <a:t>Select tasks 17 and 18. On the Task ribbon, in the Schedule group, click the Indent button. Tasks 17 and 18 are indented and task 16 becomes a summary task.</a:t>
            </a:r>
          </a:p>
          <a:p>
            <a:pPr marL="457200" lvl="0" indent="-457200">
              <a:buFont typeface="+mj-lt"/>
              <a:buAutoNum type="arabicPeriod" startAt="17"/>
            </a:pPr>
            <a:r>
              <a:rPr lang="en-US" dirty="0"/>
              <a:t>Select tasks 1 through 18. On the Task ribbon, in the Insert command group, click the Summary button.  </a:t>
            </a:r>
          </a:p>
          <a:p>
            <a:pPr marL="0" indent="0">
              <a:buNone/>
            </a:pPr>
            <a:endParaRPr lang="en-US" dirty="0" smtClean="0"/>
          </a:p>
          <a:p>
            <a:pPr marL="0" indent="0">
              <a:buNone/>
            </a:pPr>
            <a:endParaRPr lang="en-US" dirty="0" smtClean="0"/>
          </a:p>
          <a:p>
            <a:pPr marL="457200" lvl="0" indent="-457200">
              <a:buFont typeface="+mj-lt"/>
              <a:buAutoNum type="arabicPeriod" startAt="16"/>
            </a:pPr>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73</a:t>
            </a:fld>
            <a:endParaRPr lang="en-US" dirty="0"/>
          </a:p>
        </p:txBody>
      </p:sp>
    </p:spTree>
    <p:extLst>
      <p:ext uri="{BB962C8B-B14F-4D97-AF65-F5344CB8AC3E}">
        <p14:creationId xmlns:p14="http://schemas.microsoft.com/office/powerpoint/2010/main" val="28074995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Create Summary Tasks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153400" cy="1219200"/>
          </a:xfrm>
        </p:spPr>
        <p:txBody>
          <a:bodyPr/>
          <a:lstStyle/>
          <a:p>
            <a:pPr marL="457200" indent="-457200">
              <a:buFont typeface="+mj-lt"/>
              <a:buAutoNum type="arabicPeriod" startAt="19"/>
            </a:pPr>
            <a:r>
              <a:rPr lang="en-US" dirty="0"/>
              <a:t>In the Task Name field for the new summary task, key Target Market Research and Analysis and press Enter. </a:t>
            </a:r>
            <a:r>
              <a:rPr lang="en-US" dirty="0" smtClean="0"/>
              <a:t>Your screen should look similar to this:</a:t>
            </a: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74</a:t>
            </a:fld>
            <a:endParaRPr lang="en-US" dirty="0"/>
          </a:p>
        </p:txBody>
      </p:sp>
      <p:pic>
        <p:nvPicPr>
          <p:cNvPr id="4" name="Picture 3" descr="F0127.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667000"/>
            <a:ext cx="6819900" cy="3500385"/>
          </a:xfrm>
          <a:prstGeom prst="rect">
            <a:avLst/>
          </a:prstGeom>
        </p:spPr>
      </p:pic>
    </p:spTree>
    <p:extLst>
      <p:ext uri="{BB962C8B-B14F-4D97-AF65-F5344CB8AC3E}">
        <p14:creationId xmlns:p14="http://schemas.microsoft.com/office/powerpoint/2010/main" val="31361613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Create Summary Tasks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pPr marL="457200" indent="-457200">
              <a:buFont typeface="+mj-lt"/>
              <a:buAutoNum type="arabicPeriod" startAt="20"/>
            </a:pPr>
            <a:r>
              <a:rPr lang="en-US" dirty="0"/>
              <a:t>SAVE the project schedule.</a:t>
            </a:r>
          </a:p>
          <a:p>
            <a:r>
              <a:rPr lang="en-US" dirty="0"/>
              <a:t>PAUSE</a:t>
            </a:r>
            <a:r>
              <a:rPr lang="en-US" b="1" dirty="0"/>
              <a:t>.</a:t>
            </a:r>
            <a:r>
              <a:rPr lang="en-US" dirty="0"/>
              <a:t> LEAVE the project schedule open to use in the next exercise.</a:t>
            </a:r>
          </a:p>
          <a:p>
            <a:r>
              <a:rPr lang="en-US" dirty="0"/>
              <a:t>You have just organized your tasks into phases. </a:t>
            </a:r>
            <a:endParaRPr lang="en-US" dirty="0" smtClean="0"/>
          </a:p>
          <a:p>
            <a:r>
              <a:rPr lang="en-US" dirty="0" smtClean="0"/>
              <a:t>Working </a:t>
            </a:r>
            <a:r>
              <a:rPr lang="en-US" dirty="0"/>
              <a:t>with phases and tasks in Microsoft Project is similar to working with an outline in Microsoft Word. </a:t>
            </a:r>
            <a:endParaRPr lang="en-US" dirty="0" smtClean="0"/>
          </a:p>
          <a:p>
            <a:r>
              <a:rPr lang="en-US" dirty="0" smtClean="0"/>
              <a:t>You </a:t>
            </a:r>
            <a:r>
              <a:rPr lang="en-US" dirty="0"/>
              <a:t>can create phases by indenting and </a:t>
            </a:r>
            <a:r>
              <a:rPr lang="en-US" dirty="0" err="1"/>
              <a:t>outdenting</a:t>
            </a:r>
            <a:r>
              <a:rPr lang="en-US" dirty="0"/>
              <a:t> tasks, and you can collapse an entire task list into its phase components. </a:t>
            </a:r>
            <a:endParaRPr lang="en-US" dirty="0" smtClean="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75</a:t>
            </a:fld>
            <a:endParaRPr lang="en-US" dirty="0"/>
          </a:p>
        </p:txBody>
      </p:sp>
    </p:spTree>
    <p:extLst>
      <p:ext uri="{BB962C8B-B14F-4D97-AF65-F5344CB8AC3E}">
        <p14:creationId xmlns:p14="http://schemas.microsoft.com/office/powerpoint/2010/main" val="12852968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Linking Tasks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r>
              <a:rPr lang="en-US" dirty="0"/>
              <a:t>A </a:t>
            </a:r>
            <a:r>
              <a:rPr lang="en-US" b="1" i="1" dirty="0"/>
              <a:t>link</a:t>
            </a:r>
            <a:r>
              <a:rPr lang="en-US" dirty="0"/>
              <a:t> is a logical connection between tasks that controls sequence and defines the </a:t>
            </a:r>
            <a:r>
              <a:rPr lang="en-US" b="1" i="1" dirty="0"/>
              <a:t>relationship</a:t>
            </a:r>
            <a:r>
              <a:rPr lang="en-US" dirty="0"/>
              <a:t> between two or more tasks. These two tasks have a finish-to-start relationship.</a:t>
            </a:r>
          </a:p>
          <a:p>
            <a:r>
              <a:rPr lang="en-US" dirty="0"/>
              <a:t>The first task is called the </a:t>
            </a:r>
            <a:r>
              <a:rPr lang="en-US" b="1" i="1" dirty="0"/>
              <a:t>predecessor,</a:t>
            </a:r>
            <a:r>
              <a:rPr lang="en-US" dirty="0"/>
              <a:t> a task whose start or end date determines the start or finish of another task or tasks. </a:t>
            </a:r>
            <a:endParaRPr lang="en-US" dirty="0" smtClean="0"/>
          </a:p>
          <a:p>
            <a:r>
              <a:rPr lang="en-US" dirty="0" smtClean="0"/>
              <a:t>Any </a:t>
            </a:r>
            <a:r>
              <a:rPr lang="en-US" dirty="0"/>
              <a:t>task can be a predecessor for one or more tasks. The second task is called the </a:t>
            </a:r>
            <a:r>
              <a:rPr lang="en-US" b="1" i="1" dirty="0"/>
              <a:t>successor</a:t>
            </a:r>
            <a:r>
              <a:rPr lang="en-US" dirty="0"/>
              <a:t>, a task whose start or finish is driven by another task or tasks. </a:t>
            </a:r>
            <a:endParaRPr lang="en-US" dirty="0" smtClean="0"/>
          </a:p>
          <a:p>
            <a:r>
              <a:rPr lang="en-US" dirty="0" smtClean="0"/>
              <a:t>The </a:t>
            </a:r>
            <a:r>
              <a:rPr lang="en-US" dirty="0"/>
              <a:t>second task generally occurs after the first task. This is called a </a:t>
            </a:r>
            <a:r>
              <a:rPr lang="en-US" b="1" i="1" dirty="0"/>
              <a:t>sequence</a:t>
            </a:r>
            <a:r>
              <a:rPr lang="en-US" dirty="0"/>
              <a:t>, or the chronological order in which tasks occur. </a:t>
            </a:r>
            <a:endParaRPr lang="en-US" dirty="0" smtClean="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76</a:t>
            </a:fld>
            <a:endParaRPr lang="en-US" dirty="0"/>
          </a:p>
        </p:txBody>
      </p:sp>
    </p:spTree>
    <p:extLst>
      <p:ext uri="{BB962C8B-B14F-4D97-AF65-F5344CB8AC3E}">
        <p14:creationId xmlns:p14="http://schemas.microsoft.com/office/powerpoint/2010/main" val="103456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Link Two Tasks</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r>
              <a:rPr lang="en-US" dirty="0"/>
              <a:t>GET READY. USE the project schedule you created in the previous exercise.</a:t>
            </a:r>
          </a:p>
          <a:p>
            <a:pPr marL="457200" indent="-457200">
              <a:buFont typeface="+mj-lt"/>
              <a:buAutoNum type="arabicPeriod"/>
            </a:pPr>
            <a:r>
              <a:rPr lang="en-US" dirty="0"/>
              <a:t>Select task 3 and then hold down the CTRL key and select task 5. </a:t>
            </a:r>
          </a:p>
          <a:p>
            <a:pPr marL="457200" indent="-457200">
              <a:buFont typeface="+mj-lt"/>
              <a:buAutoNum type="arabicPeriod"/>
            </a:pPr>
            <a:r>
              <a:rPr lang="en-US" dirty="0" smtClean="0"/>
              <a:t>On </a:t>
            </a:r>
            <a:r>
              <a:rPr lang="en-US" dirty="0"/>
              <a:t>the Task ribbon, in the Schedule group, click the Link the Selected Tasks button.  </a:t>
            </a:r>
            <a:endParaRPr lang="en-US" dirty="0" smtClean="0"/>
          </a:p>
          <a:p>
            <a:pPr marL="457200" indent="-457200">
              <a:buFont typeface="+mj-lt"/>
              <a:buAutoNum type="arabicPeriod"/>
            </a:pPr>
            <a:r>
              <a:rPr lang="en-US" dirty="0" smtClean="0"/>
              <a:t>Tasks </a:t>
            </a:r>
            <a:r>
              <a:rPr lang="en-US" dirty="0"/>
              <a:t>3 and 5 are now linked with a finish-to-start relationship. </a:t>
            </a:r>
            <a:endParaRPr lang="en-US" dirty="0" smtClean="0"/>
          </a:p>
          <a:p>
            <a:pPr marL="457200" indent="-457200">
              <a:buFont typeface="+mj-lt"/>
              <a:buAutoNum type="arabicPeriod"/>
            </a:pPr>
            <a:r>
              <a:rPr lang="en-US" dirty="0" smtClean="0"/>
              <a:t>Select </a:t>
            </a:r>
            <a:r>
              <a:rPr lang="en-US" dirty="0"/>
              <a:t>the name cells of tasks 5 and 6</a:t>
            </a:r>
            <a:r>
              <a:rPr lang="en-US" dirty="0" smtClean="0"/>
              <a:t>.</a:t>
            </a:r>
          </a:p>
          <a:p>
            <a:pPr marL="457200" indent="-457200">
              <a:buFont typeface="+mj-lt"/>
              <a:buAutoNum type="arabicPeriod"/>
            </a:pPr>
            <a:r>
              <a:rPr lang="en-US" dirty="0" smtClean="0"/>
              <a:t>Press </a:t>
            </a:r>
            <a:r>
              <a:rPr lang="en-US" dirty="0"/>
              <a:t>CTRL + F2.  </a:t>
            </a:r>
            <a:endParaRPr lang="en-US" dirty="0" smtClean="0"/>
          </a:p>
          <a:p>
            <a:pPr marL="457200" indent="-457200">
              <a:buFont typeface="+mj-lt"/>
              <a:buAutoNum type="arabicPeriod"/>
            </a:pPr>
            <a:r>
              <a:rPr lang="en-US" dirty="0" smtClean="0"/>
              <a:t>Select </a:t>
            </a:r>
            <a:r>
              <a:rPr lang="en-US" dirty="0"/>
              <a:t>the name cells of tasks 6 and 7.</a:t>
            </a:r>
          </a:p>
          <a:p>
            <a:pPr marL="457200" indent="-457200">
              <a:buFont typeface="+mj-lt"/>
              <a:buAutoNum type="arabicPeriod"/>
            </a:pPr>
            <a:endParaRPr lang="en-US" dirty="0" smtClean="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77</a:t>
            </a:fld>
            <a:endParaRPr lang="en-US" dirty="0"/>
          </a:p>
        </p:txBody>
      </p:sp>
    </p:spTree>
    <p:extLst>
      <p:ext uri="{BB962C8B-B14F-4D97-AF65-F5344CB8AC3E}">
        <p14:creationId xmlns:p14="http://schemas.microsoft.com/office/powerpoint/2010/main" val="42772320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Link Two Tasks</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pPr marL="457200" indent="-457200">
              <a:buFont typeface="+mj-lt"/>
              <a:buAutoNum type="arabicPeriod" startAt="7"/>
            </a:pPr>
            <a:r>
              <a:rPr lang="en-US" dirty="0"/>
              <a:t>Move the center-divider between the table area and the chart area to the right until you can see the Predecessors </a:t>
            </a:r>
            <a:r>
              <a:rPr lang="en-US" dirty="0" smtClean="0"/>
              <a:t>column.</a:t>
            </a:r>
          </a:p>
          <a:p>
            <a:pPr marL="457200" indent="-457200">
              <a:buFont typeface="+mj-lt"/>
              <a:buAutoNum type="arabicPeriod" startAt="7"/>
            </a:pPr>
            <a:r>
              <a:rPr lang="en-US" dirty="0" smtClean="0"/>
              <a:t>Click </a:t>
            </a:r>
            <a:r>
              <a:rPr lang="en-US" dirty="0"/>
              <a:t>once in the Predecessors cell for task 7. Key a 6 and press </a:t>
            </a:r>
            <a:r>
              <a:rPr lang="en-US" dirty="0" smtClean="0"/>
              <a:t>Enter</a:t>
            </a:r>
            <a:r>
              <a:rPr lang="en-US" b="1" dirty="0" smtClean="0"/>
              <a:t>.</a:t>
            </a:r>
            <a:endParaRPr lang="en-US" dirty="0"/>
          </a:p>
          <a:p>
            <a:pPr marL="457200" indent="-457200">
              <a:buFont typeface="+mj-lt"/>
              <a:buAutoNum type="arabicPeriod" startAt="7"/>
            </a:pPr>
            <a:r>
              <a:rPr lang="en-US" dirty="0" smtClean="0"/>
              <a:t>SAVE </a:t>
            </a:r>
            <a:r>
              <a:rPr lang="en-US" dirty="0"/>
              <a:t>the project schedule.</a:t>
            </a:r>
          </a:p>
          <a:p>
            <a:r>
              <a:rPr lang="en-US" dirty="0"/>
              <a:t>PAUSE</a:t>
            </a:r>
            <a:r>
              <a:rPr lang="en-US" b="1" dirty="0"/>
              <a:t>.</a:t>
            </a:r>
            <a:r>
              <a:rPr lang="en-US" dirty="0"/>
              <a:t> LEAVE the project schedule open to use in the next exercise.</a:t>
            </a:r>
          </a:p>
          <a:p>
            <a:pPr marL="457200" indent="-457200">
              <a:buFont typeface="+mj-lt"/>
              <a:buAutoNum type="arabicPeriod"/>
            </a:pPr>
            <a:endParaRPr lang="en-US" dirty="0" smtClean="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78</a:t>
            </a:fld>
            <a:endParaRPr lang="en-US" dirty="0"/>
          </a:p>
        </p:txBody>
      </p:sp>
    </p:spTree>
    <p:extLst>
      <p:ext uri="{BB962C8B-B14F-4D97-AF65-F5344CB8AC3E}">
        <p14:creationId xmlns:p14="http://schemas.microsoft.com/office/powerpoint/2010/main" val="35500241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Link Two Tasks</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r>
              <a:rPr lang="en-US" dirty="0"/>
              <a:t>A relationship between any two specific tasks can only be one of four types of task relationships, that is, a relationship between two tasks cannot be both a start-to-start </a:t>
            </a:r>
            <a:r>
              <a:rPr lang="en-US" i="1" dirty="0"/>
              <a:t>and</a:t>
            </a:r>
            <a:r>
              <a:rPr lang="en-US" dirty="0"/>
              <a:t> a finish-to-</a:t>
            </a:r>
            <a:r>
              <a:rPr lang="en-US" dirty="0" smtClean="0"/>
              <a:t>start.</a:t>
            </a:r>
          </a:p>
          <a:p>
            <a:r>
              <a:rPr lang="en-US" dirty="0" smtClean="0"/>
              <a:t>The table shown on the next slide shows the </a:t>
            </a:r>
            <a:r>
              <a:rPr lang="en-US" dirty="0"/>
              <a:t>four relationship types. </a:t>
            </a:r>
            <a:endParaRPr lang="en-US" dirty="0" smtClean="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79</a:t>
            </a:fld>
            <a:endParaRPr lang="en-US" dirty="0"/>
          </a:p>
        </p:txBody>
      </p:sp>
    </p:spTree>
    <p:extLst>
      <p:ext uri="{BB962C8B-B14F-4D97-AF65-F5344CB8AC3E}">
        <p14:creationId xmlns:p14="http://schemas.microsoft.com/office/powerpoint/2010/main" val="171561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Starting </a:t>
            </a:r>
            <a:r>
              <a:rPr lang="en-US" dirty="0" smtClean="0">
                <a:effectLst/>
              </a:rPr>
              <a:t>Microsoft Project 2016</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p:txBody>
          <a:bodyPr/>
          <a:lstStyle/>
          <a:p>
            <a:r>
              <a:rPr lang="en-US" dirty="0"/>
              <a:t>GET READY. Before you begin these steps, be sure to turn on or log on to your computer.  </a:t>
            </a:r>
          </a:p>
          <a:p>
            <a:pPr marL="457200" indent="-457200">
              <a:buFont typeface="+mj-lt"/>
              <a:buAutoNum type="arabicPeriod"/>
            </a:pPr>
            <a:r>
              <a:rPr lang="en-US" dirty="0" smtClean="0"/>
              <a:t>On </a:t>
            </a:r>
            <a:r>
              <a:rPr lang="en-US" dirty="0"/>
              <a:t>the Windows taskbar, click the Start button. The Start menu appears</a:t>
            </a:r>
            <a:r>
              <a:rPr lang="en-US" dirty="0" smtClean="0"/>
              <a:t>.</a:t>
            </a:r>
          </a:p>
          <a:p>
            <a:pPr marL="457200" indent="-457200">
              <a:buFont typeface="+mj-lt"/>
              <a:buAutoNum type="arabicPeriod"/>
            </a:pPr>
            <a:r>
              <a:rPr lang="en-US" dirty="0"/>
              <a:t>On the Start menu, click All Apps. Point to and then click Project 2016. Microsoft Project opens</a:t>
            </a:r>
            <a:r>
              <a:rPr lang="en-US" dirty="0" smtClean="0"/>
              <a:t>.</a:t>
            </a:r>
          </a:p>
          <a:p>
            <a:pPr marL="457200" indent="-457200">
              <a:buFont typeface="+mj-lt"/>
              <a:buAutoNum type="arabicPeriod"/>
            </a:pPr>
            <a:r>
              <a:rPr lang="en-US" dirty="0"/>
              <a:t>Your screen should look similar to Figure 1-1. This is the Start screen. From this screen, you can choose to open a blank project, import information from Microsoft Excel or a SharePoint task list, open an existing project file, or open a template. </a:t>
            </a:r>
            <a:endParaRPr lang="en-US" dirty="0" smtClean="0"/>
          </a:p>
          <a:p>
            <a:r>
              <a:rPr lang="en-US" dirty="0"/>
              <a:t>PAUSE</a:t>
            </a:r>
            <a:r>
              <a:rPr lang="en-US" b="1" dirty="0"/>
              <a:t>.</a:t>
            </a:r>
            <a:r>
              <a:rPr lang="en-US" dirty="0"/>
              <a:t> LEAVE Microsoft Project open for the next exercise. </a:t>
            </a:r>
          </a:p>
          <a:p>
            <a:pPr lvl="0"/>
            <a:endParaRPr lang="en-US" b="0" i="0" u="none" strike="noStrike" baseline="0" dirty="0">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8</a:t>
            </a:fld>
            <a:endParaRPr lang="en-US" dirty="0"/>
          </a:p>
        </p:txBody>
      </p:sp>
    </p:spTree>
    <p:extLst>
      <p:ext uri="{BB962C8B-B14F-4D97-AF65-F5344CB8AC3E}">
        <p14:creationId xmlns:p14="http://schemas.microsoft.com/office/powerpoint/2010/main" val="10877393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Link Two Tasks</a:t>
            </a:r>
            <a:endParaRPr lang="en-US" b="0" i="0" u="none" strike="noStrike" baseline="0" dirty="0">
              <a:solidFill>
                <a:srgbClr val="0072C6"/>
              </a:solidFill>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80</a:t>
            </a:fld>
            <a:endParaRPr lang="en-US" dirty="0"/>
          </a:p>
        </p:txBody>
      </p:sp>
      <p:pic>
        <p:nvPicPr>
          <p:cNvPr id="8" name="Picture 7" descr="T0104.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600200"/>
            <a:ext cx="5135148" cy="4572000"/>
          </a:xfrm>
          <a:prstGeom prst="rect">
            <a:avLst/>
          </a:prstGeom>
        </p:spPr>
      </p:pic>
    </p:spTree>
    <p:extLst>
      <p:ext uri="{BB962C8B-B14F-4D97-AF65-F5344CB8AC3E}">
        <p14:creationId xmlns:p14="http://schemas.microsoft.com/office/powerpoint/2010/main" val="5632623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Link Two Tasks</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r>
              <a:rPr lang="en-US" dirty="0"/>
              <a:t>Do not get task relationships in Microsoft Project confused with task dependencies in project management. </a:t>
            </a:r>
            <a:endParaRPr lang="en-US" dirty="0" smtClean="0"/>
          </a:p>
          <a:p>
            <a:r>
              <a:rPr lang="en-US" dirty="0" smtClean="0"/>
              <a:t>A </a:t>
            </a:r>
            <a:r>
              <a:rPr lang="en-US" b="1" i="1" dirty="0"/>
              <a:t>dependency</a:t>
            </a:r>
            <a:r>
              <a:rPr lang="en-US" dirty="0"/>
              <a:t> is a need or a condition that exists between two tasks or work elements. </a:t>
            </a:r>
            <a:endParaRPr lang="en-US" dirty="0" smtClean="0"/>
          </a:p>
          <a:p>
            <a:r>
              <a:rPr lang="en-US" dirty="0" smtClean="0"/>
              <a:t>Knowing </a:t>
            </a:r>
            <a:r>
              <a:rPr lang="en-US" dirty="0"/>
              <a:t>the dependency is an important factor in defining the task relationships. </a:t>
            </a:r>
            <a:endParaRPr lang="en-US" dirty="0" smtClean="0"/>
          </a:p>
          <a:p>
            <a:r>
              <a:rPr lang="en-US" dirty="0" smtClean="0"/>
              <a:t>Dependencies </a:t>
            </a:r>
            <a:r>
              <a:rPr lang="en-US" dirty="0"/>
              <a:t>come in two main categories: </a:t>
            </a:r>
            <a:r>
              <a:rPr lang="en-US" dirty="0" smtClean="0"/>
              <a:t>Mandatory and discretionary.</a:t>
            </a: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81</a:t>
            </a:fld>
            <a:endParaRPr lang="en-US" dirty="0"/>
          </a:p>
        </p:txBody>
      </p:sp>
    </p:spTree>
    <p:extLst>
      <p:ext uri="{BB962C8B-B14F-4D97-AF65-F5344CB8AC3E}">
        <p14:creationId xmlns:p14="http://schemas.microsoft.com/office/powerpoint/2010/main" val="8552256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Link Two Tasks</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r>
              <a:rPr lang="en-US" b="1" dirty="0"/>
              <a:t>Mandatory:</a:t>
            </a:r>
            <a:r>
              <a:rPr lang="en-US" dirty="0"/>
              <a:t> Also known as a hard logic dependency. The first task </a:t>
            </a:r>
            <a:r>
              <a:rPr lang="en-US" i="1" dirty="0"/>
              <a:t>must</a:t>
            </a:r>
            <a:r>
              <a:rPr lang="en-US" dirty="0"/>
              <a:t> be done before the second task, that is, you must construct the walls of a house before you install the sheetrock. Dependencies of this type usually have relationships of FS, but can be SS with a lag applied. Lags will be discussed in a later lesson.</a:t>
            </a:r>
          </a:p>
          <a:p>
            <a:r>
              <a:rPr lang="en-US" b="1" dirty="0"/>
              <a:t>Discretionary:</a:t>
            </a:r>
            <a:r>
              <a:rPr lang="en-US" dirty="0"/>
              <a:t> Also known as a soft logic or preferred dependency. The first task does not necessarily have to be done in order to complete the second task, that is, you do not have to paint the walls before you install the carpet. It is preferred, but not absolutely necessary. Dependencies of this type can have any one of the relationships</a:t>
            </a:r>
            <a:r>
              <a:rPr lang="en-US" dirty="0" smtClean="0"/>
              <a:t>.</a:t>
            </a:r>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82</a:t>
            </a:fld>
            <a:endParaRPr lang="en-US" dirty="0"/>
          </a:p>
        </p:txBody>
      </p:sp>
    </p:spTree>
    <p:extLst>
      <p:ext uri="{BB962C8B-B14F-4D97-AF65-F5344CB8AC3E}">
        <p14:creationId xmlns:p14="http://schemas.microsoft.com/office/powerpoint/2010/main" val="17568552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Link Two Tasks</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pPr marL="0" indent="0">
              <a:buNone/>
            </a:pPr>
            <a:r>
              <a:rPr lang="en-US" dirty="0"/>
              <a:t>Dependencies can be further divided into two subcategories:</a:t>
            </a:r>
          </a:p>
          <a:p>
            <a:r>
              <a:rPr lang="en-US" b="1" dirty="0"/>
              <a:t>External: </a:t>
            </a:r>
            <a:r>
              <a:rPr lang="en-US" dirty="0"/>
              <a:t>Something from outside the project is driving the task and it is outside the project team’s control. For example, the walls cannot be painted until the vendor delivers the paint. Dependencies of this type can have any one of the relationships but are generally also classified as mandatory.  </a:t>
            </a:r>
          </a:p>
          <a:p>
            <a:r>
              <a:rPr lang="en-US" b="1" dirty="0"/>
              <a:t>Internal: </a:t>
            </a:r>
            <a:r>
              <a:rPr lang="en-US" dirty="0"/>
              <a:t>Something from inside the project is driving the task and it is within the project team’s control. For example, the project team decides to schedule all phase-end meetings for Friday. Dependencies of this type can have any one of the relationships.  </a:t>
            </a:r>
          </a:p>
          <a:p>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83</a:t>
            </a:fld>
            <a:endParaRPr lang="en-US" dirty="0"/>
          </a:p>
        </p:txBody>
      </p:sp>
    </p:spTree>
    <p:extLst>
      <p:ext uri="{BB962C8B-B14F-4D97-AF65-F5344CB8AC3E}">
        <p14:creationId xmlns:p14="http://schemas.microsoft.com/office/powerpoint/2010/main" val="27547081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Link </a:t>
            </a:r>
            <a:r>
              <a:rPr lang="en-US" dirty="0">
                <a:effectLst/>
              </a:rPr>
              <a:t>Several Tasks </a:t>
            </a:r>
            <a:r>
              <a:rPr lang="en-US" dirty="0" smtClean="0">
                <a:effectLst/>
              </a:rPr>
              <a:t>at Once</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r>
              <a:rPr lang="en-US" dirty="0"/>
              <a:t>GET READY. USE the project schedule you created in the previous exercise.</a:t>
            </a:r>
          </a:p>
          <a:p>
            <a:pPr marL="457200" lvl="0" indent="-457200">
              <a:buFont typeface="+mj-lt"/>
              <a:buAutoNum type="arabicPeriod"/>
            </a:pPr>
            <a:r>
              <a:rPr lang="en-US" dirty="0"/>
              <a:t>Select the names of tasks 9 through 11. Note when you select a single task, the row height indicators extend out into the Gantt chart area. This makes locating the task’s Gantt chart bar much </a:t>
            </a:r>
            <a:r>
              <a:rPr lang="en-US" dirty="0" smtClean="0"/>
              <a:t>easier.</a:t>
            </a:r>
          </a:p>
          <a:p>
            <a:pPr marL="457200" lvl="0" indent="-457200">
              <a:buFont typeface="+mj-lt"/>
              <a:buAutoNum type="arabicPeriod"/>
            </a:pPr>
            <a:r>
              <a:rPr lang="en-US" dirty="0" smtClean="0"/>
              <a:t>On </a:t>
            </a:r>
            <a:r>
              <a:rPr lang="en-US" dirty="0"/>
              <a:t>the Task ribbon, in the Schedule group, click the Link the Selected Tasks button. Tasks </a:t>
            </a:r>
            <a:r>
              <a:rPr lang="en-US" dirty="0" smtClean="0"/>
              <a:t>9-11 </a:t>
            </a:r>
            <a:r>
              <a:rPr lang="en-US" dirty="0"/>
              <a:t>are now linked with a finish-to-start relationship.  </a:t>
            </a:r>
            <a:endParaRPr lang="en-US" dirty="0" smtClean="0"/>
          </a:p>
          <a:p>
            <a:pPr marL="457200" lvl="0" indent="-457200">
              <a:buFont typeface="+mj-lt"/>
              <a:buAutoNum type="arabicPeriod"/>
            </a:pPr>
            <a:r>
              <a:rPr lang="en-US" dirty="0" smtClean="0"/>
              <a:t>Select </a:t>
            </a:r>
            <a:r>
              <a:rPr lang="en-US" dirty="0"/>
              <a:t>the names of tasks </a:t>
            </a:r>
            <a:r>
              <a:rPr lang="en-US" dirty="0" smtClean="0"/>
              <a:t>13-15 </a:t>
            </a:r>
            <a:r>
              <a:rPr lang="en-US" dirty="0"/>
              <a:t>and click the Link the Selected Tasks button again</a:t>
            </a:r>
            <a:r>
              <a:rPr lang="en-US" dirty="0" smtClean="0"/>
              <a:t>.</a:t>
            </a:r>
          </a:p>
          <a:p>
            <a:pPr marL="457200" lvl="0" indent="-457200">
              <a:buFont typeface="+mj-lt"/>
              <a:buAutoNum type="arabicPeriod"/>
            </a:pPr>
            <a:r>
              <a:rPr lang="en-US" dirty="0"/>
              <a:t>Select the View tab. In the Zoom group, click the Entire Project button. Your screen should look </a:t>
            </a:r>
            <a:r>
              <a:rPr lang="en-US" dirty="0" smtClean="0"/>
              <a:t>like the next slide.</a:t>
            </a:r>
            <a:endParaRPr lang="en-US" dirty="0"/>
          </a:p>
          <a:p>
            <a:pPr marL="457200" lvl="0" indent="-457200">
              <a:buFont typeface="+mj-lt"/>
              <a:buAutoNum type="arabicPeriod"/>
            </a:pPr>
            <a:endParaRPr lang="en-US" dirty="0" smtClean="0"/>
          </a:p>
          <a:p>
            <a:pPr marL="457200" lvl="0" indent="-457200">
              <a:buFont typeface="+mj-lt"/>
              <a:buAutoNum type="arabicPeriod"/>
            </a:pPr>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84</a:t>
            </a:fld>
            <a:endParaRPr lang="en-US" dirty="0"/>
          </a:p>
        </p:txBody>
      </p:sp>
    </p:spTree>
    <p:extLst>
      <p:ext uri="{BB962C8B-B14F-4D97-AF65-F5344CB8AC3E}">
        <p14:creationId xmlns:p14="http://schemas.microsoft.com/office/powerpoint/2010/main" val="8130089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Link </a:t>
            </a:r>
            <a:r>
              <a:rPr lang="en-US" dirty="0">
                <a:effectLst/>
              </a:rPr>
              <a:t>Several Tasks </a:t>
            </a:r>
            <a:r>
              <a:rPr lang="en-US" dirty="0" smtClean="0">
                <a:effectLst/>
              </a:rPr>
              <a:t>at Once</a:t>
            </a:r>
            <a:endParaRPr lang="en-US" b="0" i="0" u="none" strike="noStrike" baseline="0" dirty="0">
              <a:solidFill>
                <a:srgbClr val="0072C6"/>
              </a:solidFill>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85</a:t>
            </a:fld>
            <a:endParaRPr lang="en-US" dirty="0"/>
          </a:p>
        </p:txBody>
      </p:sp>
      <p:pic>
        <p:nvPicPr>
          <p:cNvPr id="8" name="Picture 7" descr="F013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524000"/>
            <a:ext cx="7835900" cy="3556640"/>
          </a:xfrm>
          <a:prstGeom prst="rect">
            <a:avLst/>
          </a:prstGeom>
        </p:spPr>
      </p:pic>
      <p:sp>
        <p:nvSpPr>
          <p:cNvPr id="9" name="TextBox 8"/>
          <p:cNvSpPr txBox="1"/>
          <p:nvPr/>
        </p:nvSpPr>
        <p:spPr>
          <a:xfrm>
            <a:off x="685800" y="5334000"/>
            <a:ext cx="7848600" cy="646331"/>
          </a:xfrm>
          <a:prstGeom prst="rect">
            <a:avLst/>
          </a:prstGeom>
          <a:noFill/>
        </p:spPr>
        <p:txBody>
          <a:bodyPr wrap="square" rtlCol="0">
            <a:spAutoFit/>
          </a:bodyPr>
          <a:lstStyle/>
          <a:p>
            <a:pPr marL="342900" indent="-342900" algn="l">
              <a:buFont typeface="+mj-lt"/>
              <a:buAutoNum type="arabicPeriod" startAt="5"/>
            </a:pPr>
            <a:r>
              <a:rPr lang="en-US" dirty="0"/>
              <a:t>SAVE the project schedule.</a:t>
            </a:r>
          </a:p>
          <a:p>
            <a:pPr marL="285750" indent="-285750">
              <a:buFont typeface="Arial"/>
              <a:buChar char="•"/>
            </a:pPr>
            <a:r>
              <a:rPr lang="en-US" dirty="0"/>
              <a:t>PAUSE</a:t>
            </a:r>
            <a:r>
              <a:rPr lang="en-US" b="1" dirty="0"/>
              <a:t>.</a:t>
            </a:r>
            <a:r>
              <a:rPr lang="en-US" dirty="0"/>
              <a:t> LEAVE the project schedule open to use in the next exercise. </a:t>
            </a:r>
          </a:p>
        </p:txBody>
      </p:sp>
    </p:spTree>
    <p:extLst>
      <p:ext uri="{BB962C8B-B14F-4D97-AF65-F5344CB8AC3E}">
        <p14:creationId xmlns:p14="http://schemas.microsoft.com/office/powerpoint/2010/main" val="16770769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Link Phases and Milestone Tasks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r>
              <a:rPr lang="en-US" dirty="0"/>
              <a:t>GET READY. USE the project schedule you created in the previous exercise.</a:t>
            </a:r>
          </a:p>
          <a:p>
            <a:r>
              <a:rPr lang="en-US" dirty="0"/>
              <a:t>It has been determined that once the survey is reviewed and approved, the task of identifying focus group members can begin.</a:t>
            </a:r>
          </a:p>
          <a:p>
            <a:pPr marL="457200" lvl="0" indent="-457200">
              <a:buFont typeface="+mj-lt"/>
              <a:buAutoNum type="arabicPeriod"/>
            </a:pPr>
            <a:r>
              <a:rPr lang="en-US" dirty="0"/>
              <a:t>Select task 6, Review and approval of survey, and, while holding down the CTRL key, select the name of task 9, Identify focus group member </a:t>
            </a:r>
            <a:r>
              <a:rPr lang="en-US" dirty="0" smtClean="0"/>
              <a:t>demographics.</a:t>
            </a:r>
          </a:p>
          <a:p>
            <a:pPr marL="457200" lvl="0" indent="-457200">
              <a:buFont typeface="+mj-lt"/>
              <a:buAutoNum type="arabicPeriod"/>
            </a:pPr>
            <a:r>
              <a:rPr lang="en-US" dirty="0" smtClean="0"/>
              <a:t>On </a:t>
            </a:r>
            <a:r>
              <a:rPr lang="en-US" dirty="0"/>
              <a:t>the Task ribbon, in the Schedule group, click the Link the Selected Tasks button.  </a:t>
            </a:r>
            <a:endParaRPr lang="en-US" dirty="0" smtClean="0"/>
          </a:p>
          <a:p>
            <a:pPr marL="457200" lvl="0" indent="-457200">
              <a:buFont typeface="+mj-lt"/>
              <a:buAutoNum type="arabicPeriod"/>
            </a:pPr>
            <a:r>
              <a:rPr lang="en-US" dirty="0" smtClean="0"/>
              <a:t>Select </a:t>
            </a:r>
            <a:r>
              <a:rPr lang="en-US" dirty="0"/>
              <a:t>task 11, Conduct focus groups, and, while holding down the CTRL key, select the name of task 13, Identify observation parameters.</a:t>
            </a:r>
          </a:p>
          <a:p>
            <a:pPr marL="457200" lvl="0" indent="-457200">
              <a:buFont typeface="+mj-lt"/>
              <a:buAutoNum type="arabicPeriod"/>
            </a:pPr>
            <a:endParaRPr lang="en-US" dirty="0"/>
          </a:p>
          <a:p>
            <a:pPr marL="457200" lvl="0" indent="-457200">
              <a:buFont typeface="+mj-lt"/>
              <a:buAutoNum type="arabicPeriod"/>
            </a:pPr>
            <a:endParaRPr lang="en-US" dirty="0" smtClean="0"/>
          </a:p>
          <a:p>
            <a:pPr marL="457200" lvl="0" indent="-457200">
              <a:buFont typeface="+mj-lt"/>
              <a:buAutoNum type="arabicPeriod"/>
            </a:pPr>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86</a:t>
            </a:fld>
            <a:endParaRPr lang="en-US" dirty="0"/>
          </a:p>
        </p:txBody>
      </p:sp>
    </p:spTree>
    <p:extLst>
      <p:ext uri="{BB962C8B-B14F-4D97-AF65-F5344CB8AC3E}">
        <p14:creationId xmlns:p14="http://schemas.microsoft.com/office/powerpoint/2010/main" val="37018368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Link Phases and Milestone Tasks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pPr marL="457200" lvl="0" indent="-457200">
              <a:buFont typeface="+mj-lt"/>
              <a:buAutoNum type="arabicPeriod" startAt="4"/>
            </a:pPr>
            <a:r>
              <a:rPr lang="en-US" dirty="0"/>
              <a:t>On the Task ribbon, in the Schedule group, click the Link the Selected Tasks button.  </a:t>
            </a:r>
          </a:p>
          <a:p>
            <a:pPr marL="457200" lvl="0" indent="-457200">
              <a:buFont typeface="+mj-lt"/>
              <a:buAutoNum type="arabicPeriod" startAt="4"/>
            </a:pPr>
            <a:r>
              <a:rPr lang="en-US" dirty="0"/>
              <a:t>Select task 15, Conduct observations, and while holding down the CTRL key, </a:t>
            </a:r>
            <a:r>
              <a:rPr lang="en-US" dirty="0" smtClean="0"/>
              <a:t>also select the </a:t>
            </a:r>
            <a:r>
              <a:rPr lang="en-US" dirty="0"/>
              <a:t>name of task 16, Research complete.</a:t>
            </a:r>
          </a:p>
          <a:p>
            <a:pPr marL="457200" lvl="0" indent="-457200">
              <a:buFont typeface="+mj-lt"/>
              <a:buAutoNum type="arabicPeriod" startAt="4"/>
            </a:pPr>
            <a:r>
              <a:rPr lang="en-US" dirty="0"/>
              <a:t>On the Task ribbon, in the Schedule group, click the Link the Selected Tasks button.  </a:t>
            </a:r>
          </a:p>
          <a:p>
            <a:pPr marL="457200" lvl="0" indent="-457200">
              <a:buFont typeface="+mj-lt"/>
              <a:buAutoNum type="arabicPeriod" startAt="4"/>
            </a:pPr>
            <a:r>
              <a:rPr lang="en-US" dirty="0"/>
              <a:t>Select the name of task 16, Research complete, and, while holding down the CTRL key, select the name of task 18, Analysis begins. </a:t>
            </a:r>
          </a:p>
          <a:p>
            <a:pPr marL="457200" lvl="0" indent="-457200">
              <a:buFont typeface="+mj-lt"/>
              <a:buAutoNum type="arabicPeriod" startAt="4"/>
            </a:pPr>
            <a:r>
              <a:rPr lang="en-US" dirty="0"/>
              <a:t>On the Task ribbon, in the Schedule group, click the Link the Selected Tasks button. Tasks 16 and 18 are linked with a finish-to-start relationship</a:t>
            </a:r>
            <a:r>
              <a:rPr lang="en-US" dirty="0" smtClean="0"/>
              <a:t>. See the next slide.</a:t>
            </a:r>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87</a:t>
            </a:fld>
            <a:endParaRPr lang="en-US" dirty="0"/>
          </a:p>
        </p:txBody>
      </p:sp>
    </p:spTree>
    <p:extLst>
      <p:ext uri="{BB962C8B-B14F-4D97-AF65-F5344CB8AC3E}">
        <p14:creationId xmlns:p14="http://schemas.microsoft.com/office/powerpoint/2010/main" val="37570765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Link Phases and Milestone Tasks </a:t>
            </a:r>
            <a:endParaRPr lang="en-US" b="0" i="0" u="none" strike="noStrike" baseline="0" dirty="0">
              <a:solidFill>
                <a:srgbClr val="0072C6"/>
              </a:solidFill>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88</a:t>
            </a:fld>
            <a:endParaRPr lang="en-US" dirty="0"/>
          </a:p>
        </p:txBody>
      </p:sp>
      <p:pic>
        <p:nvPicPr>
          <p:cNvPr id="8" name="Picture 7" descr="F0133.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600200"/>
            <a:ext cx="7737107" cy="3200400"/>
          </a:xfrm>
          <a:prstGeom prst="rect">
            <a:avLst/>
          </a:prstGeom>
        </p:spPr>
      </p:pic>
      <p:sp>
        <p:nvSpPr>
          <p:cNvPr id="10" name="Rectangle 9"/>
          <p:cNvSpPr/>
          <p:nvPr/>
        </p:nvSpPr>
        <p:spPr>
          <a:xfrm>
            <a:off x="685800" y="5105400"/>
            <a:ext cx="7772400" cy="1107996"/>
          </a:xfrm>
          <a:prstGeom prst="rect">
            <a:avLst/>
          </a:prstGeom>
        </p:spPr>
        <p:txBody>
          <a:bodyPr wrap="square">
            <a:spAutoFit/>
          </a:bodyPr>
          <a:lstStyle/>
          <a:p>
            <a:pPr marL="342900" indent="-342900" algn="l">
              <a:buFont typeface="+mj-lt"/>
              <a:buAutoNum type="arabicPeriod" startAt="9"/>
            </a:pPr>
            <a:r>
              <a:rPr lang="en-US" sz="2200" dirty="0"/>
              <a:t>SAVE the project schedule.</a:t>
            </a:r>
          </a:p>
          <a:p>
            <a:pPr marL="285750" indent="-285750" algn="l">
              <a:buFont typeface="Arial"/>
              <a:buChar char="•"/>
            </a:pPr>
            <a:r>
              <a:rPr lang="en-US" sz="2200" dirty="0"/>
              <a:t>PAUSE</a:t>
            </a:r>
            <a:r>
              <a:rPr lang="en-US" sz="2200" b="1" dirty="0"/>
              <a:t>.</a:t>
            </a:r>
            <a:r>
              <a:rPr lang="en-US" sz="2200" dirty="0"/>
              <a:t> LEAVE the project schedule open to use in the next exercise. </a:t>
            </a:r>
          </a:p>
        </p:txBody>
      </p:sp>
    </p:spTree>
    <p:extLst>
      <p:ext uri="{BB962C8B-B14F-4D97-AF65-F5344CB8AC3E}">
        <p14:creationId xmlns:p14="http://schemas.microsoft.com/office/powerpoint/2010/main" val="26201847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Documenting Tasks</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r>
              <a:rPr lang="en-US" dirty="0"/>
              <a:t>You should keep the task names in a project schedule simple and specific. </a:t>
            </a:r>
            <a:endParaRPr lang="en-US" dirty="0" smtClean="0"/>
          </a:p>
          <a:p>
            <a:r>
              <a:rPr lang="en-US" dirty="0" smtClean="0"/>
              <a:t>Additional </a:t>
            </a:r>
            <a:r>
              <a:rPr lang="en-US" dirty="0"/>
              <a:t>task information that is important to the project can be recorded in a note. </a:t>
            </a:r>
          </a:p>
          <a:p>
            <a:r>
              <a:rPr lang="en-US" dirty="0" smtClean="0"/>
              <a:t>You </a:t>
            </a:r>
            <a:r>
              <a:rPr lang="en-US" dirty="0"/>
              <a:t>can also provide more information about a task by linking it to another file, an intranet page, or an Internet page through a hyperlink. </a:t>
            </a:r>
            <a:endParaRPr lang="en-US" dirty="0" smtClean="0"/>
          </a:p>
          <a:p>
            <a:r>
              <a:rPr lang="en-US" dirty="0"/>
              <a:t>A </a:t>
            </a:r>
            <a:r>
              <a:rPr lang="en-US" b="1" i="1" dirty="0"/>
              <a:t>note</a:t>
            </a:r>
            <a:r>
              <a:rPr lang="en-US" dirty="0"/>
              <a:t> is supplemental text that you can attach to a task, resource, or assignment. </a:t>
            </a:r>
            <a:endParaRPr lang="en-US" dirty="0" smtClean="0"/>
          </a:p>
          <a:p>
            <a:r>
              <a:rPr lang="en-US" dirty="0" smtClean="0"/>
              <a:t>Attaching </a:t>
            </a:r>
            <a:r>
              <a:rPr lang="en-US" dirty="0"/>
              <a:t>a note to a task in a project schedule allows you to document important information while keeping your project schedule succinct. </a:t>
            </a:r>
            <a:endParaRPr lang="en-US" dirty="0" smtClean="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89</a:t>
            </a:fld>
            <a:endParaRPr lang="en-US" dirty="0"/>
          </a:p>
        </p:txBody>
      </p:sp>
    </p:spTree>
    <p:extLst>
      <p:ext uri="{BB962C8B-B14F-4D97-AF65-F5344CB8AC3E}">
        <p14:creationId xmlns:p14="http://schemas.microsoft.com/office/powerpoint/2010/main" val="1919882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Step-by-Step: Starting Microsoft Project 2016</a:t>
            </a:r>
            <a:endParaRPr lang="en-US" b="0" i="0" u="none" strike="noStrike" baseline="0" dirty="0">
              <a:solidFill>
                <a:srgbClr val="0072C6"/>
              </a:solidFill>
              <a:latin typeface="Segoe"/>
              <a:ea typeface="ＭＳ ゴシック"/>
            </a:endParaRP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9</a:t>
            </a:fld>
            <a:endParaRPr lang="en-US" dirty="0"/>
          </a:p>
        </p:txBody>
      </p:sp>
      <p:pic>
        <p:nvPicPr>
          <p:cNvPr id="8" name="Picture 7" descr="orientation01.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76400"/>
            <a:ext cx="8036047" cy="4343400"/>
          </a:xfrm>
          <a:prstGeom prst="rect">
            <a:avLst/>
          </a:prstGeom>
        </p:spPr>
      </p:pic>
    </p:spTree>
    <p:extLst>
      <p:ext uri="{BB962C8B-B14F-4D97-AF65-F5344CB8AC3E}">
        <p14:creationId xmlns:p14="http://schemas.microsoft.com/office/powerpoint/2010/main" val="21812468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Enter a Task Note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4724400"/>
          </a:xfrm>
        </p:spPr>
        <p:txBody>
          <a:bodyPr/>
          <a:lstStyle/>
          <a:p>
            <a:r>
              <a:rPr lang="en-US" dirty="0"/>
              <a:t>GET READY. USE the project schedule you created in the previous exercise.</a:t>
            </a:r>
          </a:p>
          <a:p>
            <a:pPr marL="457200" lvl="0" indent="-457200">
              <a:buFont typeface="+mj-lt"/>
              <a:buAutoNum type="arabicPeriod"/>
            </a:pPr>
            <a:r>
              <a:rPr lang="en-US" dirty="0"/>
              <a:t>Select task 7, Conduct survey, by clicking on the task number (7)</a:t>
            </a:r>
            <a:r>
              <a:rPr lang="en-US" dirty="0" smtClean="0"/>
              <a:t>.</a:t>
            </a:r>
          </a:p>
          <a:p>
            <a:pPr marL="457200" lvl="0" indent="-457200">
              <a:buFont typeface="+mj-lt"/>
              <a:buAutoNum type="arabicPeriod"/>
            </a:pPr>
            <a:r>
              <a:rPr lang="en-US" dirty="0" smtClean="0"/>
              <a:t>On </a:t>
            </a:r>
            <a:r>
              <a:rPr lang="en-US" dirty="0"/>
              <a:t>the Task ribbon, in the Properties group, click the Task Notes icon. The Task Information dialog box appears with the Notes tab </a:t>
            </a:r>
            <a:r>
              <a:rPr lang="en-US" dirty="0" smtClean="0"/>
              <a:t>displayed.</a:t>
            </a:r>
          </a:p>
          <a:p>
            <a:pPr marL="457200" lvl="0" indent="-457200">
              <a:buFont typeface="+mj-lt"/>
              <a:buAutoNum type="arabicPeriod"/>
            </a:pPr>
            <a:r>
              <a:rPr lang="en-US" dirty="0" smtClean="0"/>
              <a:t>In </a:t>
            </a:r>
            <a:r>
              <a:rPr lang="en-US" dirty="0"/>
              <a:t>the Notes text box, key Contact Mark Hanson in Marketing for additional resource support. and then click OK. A note icon appears in the Indicators column for task 7. The Indicators column is the first column to the right of the Task ID column.</a:t>
            </a:r>
          </a:p>
          <a:p>
            <a:pPr marL="457200" lvl="0" indent="-457200">
              <a:buFont typeface="+mj-lt"/>
              <a:buAutoNum type="arabicPeriod"/>
            </a:pPr>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90</a:t>
            </a:fld>
            <a:endParaRPr lang="en-US" dirty="0"/>
          </a:p>
        </p:txBody>
      </p:sp>
    </p:spTree>
    <p:extLst>
      <p:ext uri="{BB962C8B-B14F-4D97-AF65-F5344CB8AC3E}">
        <p14:creationId xmlns:p14="http://schemas.microsoft.com/office/powerpoint/2010/main" val="14446900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Enter a Task Note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229600" cy="1447800"/>
          </a:xfrm>
        </p:spPr>
        <p:txBody>
          <a:bodyPr/>
          <a:lstStyle/>
          <a:p>
            <a:pPr marL="457200" lvl="0" indent="-457200">
              <a:buFont typeface="+mj-lt"/>
              <a:buAutoNum type="arabicPeriod" startAt="4"/>
            </a:pPr>
            <a:r>
              <a:rPr lang="en-US" dirty="0"/>
              <a:t>Point to the note icon. The note appears in a ScreenTip. For longer notes, or to see other task information, you can double-click the note icon and the Task Information dialog box will display the full text of the note</a:t>
            </a:r>
            <a:r>
              <a:rPr lang="en-US" dirty="0" smtClean="0"/>
              <a:t>.</a:t>
            </a:r>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91</a:t>
            </a:fld>
            <a:endParaRPr lang="en-US" dirty="0"/>
          </a:p>
        </p:txBody>
      </p:sp>
      <p:pic>
        <p:nvPicPr>
          <p:cNvPr id="4" name="Picture 3" descr="F0134.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895600"/>
            <a:ext cx="4800600" cy="2199290"/>
          </a:xfrm>
          <a:prstGeom prst="rect">
            <a:avLst/>
          </a:prstGeom>
        </p:spPr>
      </p:pic>
      <p:sp>
        <p:nvSpPr>
          <p:cNvPr id="8" name="Text Placeholder 2"/>
          <p:cNvSpPr txBox="1">
            <a:spLocks/>
          </p:cNvSpPr>
          <p:nvPr/>
        </p:nvSpPr>
        <p:spPr bwMode="auto">
          <a:xfrm>
            <a:off x="533400" y="53340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2C6"/>
              </a:buClr>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0072C6"/>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a:lstStyle>
          <a:p>
            <a:pPr marL="0" indent="0">
              <a:buNone/>
            </a:pPr>
            <a:endParaRPr lang="en-US" dirty="0"/>
          </a:p>
        </p:txBody>
      </p:sp>
      <p:sp>
        <p:nvSpPr>
          <p:cNvPr id="9" name="Rectangle 8"/>
          <p:cNvSpPr/>
          <p:nvPr/>
        </p:nvSpPr>
        <p:spPr>
          <a:xfrm>
            <a:off x="533400" y="5105400"/>
            <a:ext cx="8229600" cy="1107996"/>
          </a:xfrm>
          <a:prstGeom prst="rect">
            <a:avLst/>
          </a:prstGeom>
        </p:spPr>
        <p:txBody>
          <a:bodyPr wrap="square">
            <a:spAutoFit/>
          </a:bodyPr>
          <a:lstStyle/>
          <a:p>
            <a:pPr marL="342900" indent="-342900" algn="l">
              <a:buFont typeface="+mj-lt"/>
              <a:buAutoNum type="arabicPeriod" startAt="5"/>
            </a:pPr>
            <a:r>
              <a:rPr lang="en-US" sz="2200" dirty="0"/>
              <a:t>SAVE the project schedule.</a:t>
            </a:r>
          </a:p>
          <a:p>
            <a:pPr marL="285750" indent="-285750" algn="l">
              <a:buFont typeface="Arial"/>
              <a:buChar char="•"/>
            </a:pPr>
            <a:r>
              <a:rPr lang="en-US" sz="2200" dirty="0"/>
              <a:t>PAUSE</a:t>
            </a:r>
            <a:r>
              <a:rPr lang="en-US" sz="2200" b="1" dirty="0"/>
              <a:t>.</a:t>
            </a:r>
            <a:r>
              <a:rPr lang="en-US" sz="2200" dirty="0"/>
              <a:t> LEAVE the project schedule open </a:t>
            </a:r>
            <a:r>
              <a:rPr lang="en-US" sz="2200" dirty="0" smtClean="0"/>
              <a:t>for the </a:t>
            </a:r>
            <a:r>
              <a:rPr lang="en-US" sz="2200" dirty="0"/>
              <a:t>next exercise. </a:t>
            </a:r>
          </a:p>
        </p:txBody>
      </p:sp>
    </p:spTree>
    <p:extLst>
      <p:ext uri="{BB962C8B-B14F-4D97-AF65-F5344CB8AC3E}">
        <p14:creationId xmlns:p14="http://schemas.microsoft.com/office/powerpoint/2010/main" val="13028583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Enter a Task Note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153400" cy="4724400"/>
          </a:xfrm>
        </p:spPr>
        <p:txBody>
          <a:bodyPr/>
          <a:lstStyle/>
          <a:p>
            <a:r>
              <a:rPr lang="en-US" dirty="0"/>
              <a:t>As you learned in this exercise, you enter and review task notes on the Notes tab in the Task Information dialog box. </a:t>
            </a:r>
            <a:endParaRPr lang="en-US" dirty="0" smtClean="0"/>
          </a:p>
          <a:p>
            <a:r>
              <a:rPr lang="en-US" dirty="0" smtClean="0"/>
              <a:t>You </a:t>
            </a:r>
            <a:r>
              <a:rPr lang="en-US" dirty="0"/>
              <a:t>can enter a wide variety of additional information to help clarify or enhance your project schedule. </a:t>
            </a:r>
            <a:endParaRPr lang="en-US" dirty="0" smtClean="0"/>
          </a:p>
          <a:p>
            <a:r>
              <a:rPr lang="en-US" dirty="0" smtClean="0"/>
              <a:t>You </a:t>
            </a:r>
            <a:r>
              <a:rPr lang="en-US" dirty="0"/>
              <a:t>can also attach a file; paste text and graphics from other Microsoft programs; insert sound or video files; and add photos (to link faces with resource names), company logos, PowerPoint slides or presentations, and organizational charts. Do not worry about filling this field up—it can hold 64,000 characters. </a:t>
            </a: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92</a:t>
            </a:fld>
            <a:endParaRPr lang="en-US" dirty="0"/>
          </a:p>
        </p:txBody>
      </p:sp>
      <p:sp>
        <p:nvSpPr>
          <p:cNvPr id="8" name="Text Placeholder 2"/>
          <p:cNvSpPr txBox="1">
            <a:spLocks/>
          </p:cNvSpPr>
          <p:nvPr/>
        </p:nvSpPr>
        <p:spPr bwMode="auto">
          <a:xfrm>
            <a:off x="533400" y="53340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2C6"/>
              </a:buClr>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0072C6"/>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a:lstStyle>
          <a:p>
            <a:pPr marL="0" indent="0">
              <a:buNone/>
            </a:pPr>
            <a:endParaRPr lang="en-US" dirty="0"/>
          </a:p>
        </p:txBody>
      </p:sp>
    </p:spTree>
    <p:extLst>
      <p:ext uri="{BB962C8B-B14F-4D97-AF65-F5344CB8AC3E}">
        <p14:creationId xmlns:p14="http://schemas.microsoft.com/office/powerpoint/2010/main" val="11779583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Reviewing the Project Schedule’s Duration </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153400" cy="4724400"/>
          </a:xfrm>
        </p:spPr>
        <p:txBody>
          <a:bodyPr/>
          <a:lstStyle/>
          <a:p>
            <a:r>
              <a:rPr lang="en-US" dirty="0"/>
              <a:t>Microsoft Project calculates both the current project duration and the scheduled finish date based on the task durations and relationships you entered. </a:t>
            </a:r>
            <a:endParaRPr lang="en-US" dirty="0" smtClean="0"/>
          </a:p>
          <a:p>
            <a:r>
              <a:rPr lang="en-US" dirty="0" smtClean="0"/>
              <a:t>You </a:t>
            </a:r>
            <a:r>
              <a:rPr lang="en-US" dirty="0"/>
              <a:t>can view both the project statistics and the Gantt chart for the entire project. </a:t>
            </a:r>
            <a:endParaRPr lang="en-US" dirty="0" smtClean="0"/>
          </a:p>
          <a:p>
            <a:r>
              <a:rPr lang="en-US" dirty="0"/>
              <a:t>In the following exercise, you will practice using the Project Information dialog box to view and check the project’s duration</a:t>
            </a:r>
            <a:r>
              <a:rPr lang="en-US"/>
              <a:t>.  </a:t>
            </a:r>
            <a:endParaRPr lang="en-US" smtClean="0"/>
          </a:p>
          <a:p>
            <a:r>
              <a:rPr lang="en-US" smtClean="0"/>
              <a:t>Knowing </a:t>
            </a:r>
            <a:r>
              <a:rPr lang="en-US" dirty="0"/>
              <a:t>the duration of a project as you develop the schedule is helpful when making decisions later during planning, such as selection and assignment of resources, scheduling of particular activities, and so on. </a:t>
            </a:r>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6" name="Footer Placeholder 5"/>
          <p:cNvSpPr>
            <a:spLocks noGrp="1" noChangeArrowheads="1"/>
          </p:cNvSpPr>
          <p:nvPr>
            <p:ph type="ftr" sz="quarter" idx="4294967295"/>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93</a:t>
            </a:fld>
            <a:endParaRPr lang="en-US" dirty="0"/>
          </a:p>
        </p:txBody>
      </p:sp>
      <p:sp>
        <p:nvSpPr>
          <p:cNvPr id="8" name="Text Placeholder 2"/>
          <p:cNvSpPr txBox="1">
            <a:spLocks/>
          </p:cNvSpPr>
          <p:nvPr/>
        </p:nvSpPr>
        <p:spPr bwMode="auto">
          <a:xfrm>
            <a:off x="533400" y="53340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2C6"/>
              </a:buClr>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0072C6"/>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a:lstStyle>
          <a:p>
            <a:pPr marL="0" indent="0">
              <a:buNone/>
            </a:pPr>
            <a:endParaRPr lang="en-US" dirty="0"/>
          </a:p>
        </p:txBody>
      </p:sp>
    </p:spTree>
    <p:extLst>
      <p:ext uri="{BB962C8B-B14F-4D97-AF65-F5344CB8AC3E}">
        <p14:creationId xmlns:p14="http://schemas.microsoft.com/office/powerpoint/2010/main" val="16615385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Check the Project’s </a:t>
            </a:r>
            <a:r>
              <a:rPr lang="en-US" dirty="0" smtClean="0">
                <a:effectLst/>
              </a:rPr>
              <a:t>Duration</a:t>
            </a:r>
            <a:endParaRPr lang="en-US" b="0" i="0" u="none" strike="noStrike" baseline="0" dirty="0">
              <a:solidFill>
                <a:srgbClr val="0072C6"/>
              </a:solidFill>
              <a:latin typeface="Segoe"/>
              <a:ea typeface="ＭＳ ゴシック"/>
            </a:endParaRPr>
          </a:p>
        </p:txBody>
      </p:sp>
      <p:sp>
        <p:nvSpPr>
          <p:cNvPr id="3" name="Text Placeholder 2"/>
          <p:cNvSpPr>
            <a:spLocks noGrp="1"/>
          </p:cNvSpPr>
          <p:nvPr>
            <p:ph type="body" idx="1"/>
          </p:nvPr>
        </p:nvSpPr>
        <p:spPr>
          <a:xfrm>
            <a:off x="457200" y="1447800"/>
            <a:ext cx="8153400" cy="4724400"/>
          </a:xfrm>
        </p:spPr>
        <p:txBody>
          <a:bodyPr/>
          <a:lstStyle/>
          <a:p>
            <a:r>
              <a:rPr lang="en-US" dirty="0"/>
              <a:t>GET READY. USE the project schedule you created in the last exercise.</a:t>
            </a:r>
            <a:r>
              <a:rPr lang="en-US" dirty="0"/>
              <a:t> </a:t>
            </a:r>
            <a:endParaRPr lang="en-US" dirty="0" smtClean="0"/>
          </a:p>
          <a:p>
            <a:pPr marL="457200" indent="-457200">
              <a:buFont typeface="+mj-lt"/>
              <a:buAutoNum type="arabicPeriod"/>
            </a:pPr>
            <a:r>
              <a:rPr lang="en-US" dirty="0"/>
              <a:t>Click the Project tab, and then click Project Information in the Properties group. </a:t>
            </a:r>
            <a:endParaRPr lang="en-US" dirty="0" smtClean="0"/>
          </a:p>
          <a:p>
            <a:pPr marL="457200" indent="-457200">
              <a:buFont typeface="+mj-lt"/>
              <a:buAutoNum type="arabicPeriod"/>
            </a:pPr>
            <a:r>
              <a:rPr lang="en-US" dirty="0"/>
              <a:t>Click the Statistics button. The Project Statistics dialog box appears and displays information such as the project start and finish dates and duration. </a:t>
            </a:r>
            <a:endParaRPr lang="en-US" dirty="0" smtClean="0"/>
          </a:p>
          <a:p>
            <a:pPr marL="457200" indent="-457200">
              <a:buFont typeface="+mj-lt"/>
              <a:buAutoNum type="arabicPeriod"/>
            </a:pPr>
            <a:r>
              <a:rPr lang="en-US" dirty="0" smtClean="0"/>
              <a:t>Note </a:t>
            </a:r>
            <a:r>
              <a:rPr lang="en-US" dirty="0"/>
              <a:t>that based on the current information entered, this project is slated for 20.75 days of duration, starting on January 7 and ending on February 5, 2019. Click the Close button to close the Project Statistics dialog </a:t>
            </a:r>
            <a:r>
              <a:rPr lang="en-US" dirty="0" smtClean="0"/>
              <a:t>box.</a:t>
            </a:r>
          </a:p>
          <a:p>
            <a:pPr marL="457200" indent="-457200">
              <a:buFont typeface="+mj-lt"/>
              <a:buAutoNum type="arabicPeriod"/>
            </a:pPr>
            <a:r>
              <a:rPr lang="en-US" dirty="0" smtClean="0"/>
              <a:t>SAVE </a:t>
            </a:r>
            <a:r>
              <a:rPr lang="en-US" dirty="0"/>
              <a:t>and CLOSE the </a:t>
            </a:r>
            <a:r>
              <a:rPr lang="en-US" i="1" dirty="0"/>
              <a:t>Tailspin Remote Drone 1</a:t>
            </a:r>
            <a:r>
              <a:rPr lang="en-US" dirty="0"/>
              <a:t> </a:t>
            </a:r>
            <a:r>
              <a:rPr lang="en-US" dirty="0" smtClean="0"/>
              <a:t>file</a:t>
            </a:r>
            <a:r>
              <a:rPr lang="en-US" dirty="0"/>
              <a:t>.</a:t>
            </a:r>
            <a:endParaRPr lang="en-US" dirty="0"/>
          </a:p>
          <a:p>
            <a:endParaRPr lang="en-US" dirty="0"/>
          </a:p>
        </p:txBody>
      </p:sp>
      <p:sp>
        <p:nvSpPr>
          <p:cNvPr id="5" name="Date Placeholder 4"/>
          <p:cNvSpPr>
            <a:spLocks noGrp="1" noChangeArrowheads="1"/>
          </p:cNvSpPr>
          <p:nvPr>
            <p:ph type="dt" sz="half" idx="4294967295"/>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7" name="Slide Number Placeholder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94</a:t>
            </a:fld>
            <a:endParaRPr lang="en-US" dirty="0"/>
          </a:p>
        </p:txBody>
      </p:sp>
    </p:spTree>
    <p:extLst>
      <p:ext uri="{BB962C8B-B14F-4D97-AF65-F5344CB8AC3E}">
        <p14:creationId xmlns:p14="http://schemas.microsoft.com/office/powerpoint/2010/main" val="14697259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Summary</a:t>
            </a:r>
          </a:p>
        </p:txBody>
      </p:sp>
      <p:sp>
        <p:nvSpPr>
          <p:cNvPr id="11" name="Rectangle 4"/>
          <p:cNvSpPr>
            <a:spLocks noGrp="1" noChangeArrowheads="1"/>
          </p:cNvSpPr>
          <p:nvPr>
            <p:ph type="dt" sz="half" idx="10"/>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a:t>
            </a:r>
            <a:r>
              <a:rPr lang="is-IS" dirty="0" smtClean="0"/>
              <a:t>2017,</a:t>
            </a:r>
            <a:r>
              <a:rPr lang="en-US" dirty="0" smtClean="0"/>
              <a:t> </a:t>
            </a:r>
            <a:r>
              <a:rPr lang="en-US" dirty="0"/>
              <a:t>John Wiley &amp; Sons, Inc.</a:t>
            </a:r>
          </a:p>
        </p:txBody>
      </p:sp>
      <p:sp>
        <p:nvSpPr>
          <p:cNvPr id="12" name="Rectangle 5"/>
          <p:cNvSpPr>
            <a:spLocks noGrp="1" noChangeArrowheads="1"/>
          </p:cNvSpPr>
          <p:nvPr>
            <p:ph type="ftr" sz="quarter" idx="11"/>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Microsoft Official Academic Course, </a:t>
            </a:r>
            <a:r>
              <a:rPr lang="en-US" dirty="0" smtClean="0"/>
              <a:t>Microsoft Project 2016</a:t>
            </a:r>
            <a:endParaRPr lang="en-US" dirty="0"/>
          </a:p>
        </p:txBody>
      </p:sp>
      <p:sp>
        <p:nvSpPr>
          <p:cNvPr id="13" name="Rectangle 6"/>
          <p:cNvSpPr>
            <a:spLocks noGrp="1" noChangeArrowheads="1"/>
          </p:cNvSpPr>
          <p:nvPr>
            <p:ph type="sldNum" sz="quarter" idx="4294967295"/>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95</a:t>
            </a:fld>
            <a:endParaRPr lang="en-US" dirty="0"/>
          </a:p>
        </p:txBody>
      </p:sp>
      <p:pic>
        <p:nvPicPr>
          <p:cNvPr id="7" name="Picture 6" descr="matrix.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676400"/>
            <a:ext cx="6324600" cy="4536822"/>
          </a:xfrm>
          <a:prstGeom prst="rect">
            <a:avLst/>
          </a:prstGeom>
        </p:spPr>
      </p:pic>
    </p:spTree>
    <p:extLst>
      <p:ext uri="{BB962C8B-B14F-4D97-AF65-F5344CB8AC3E}">
        <p14:creationId xmlns:p14="http://schemas.microsoft.com/office/powerpoint/2010/main" val="1336285383"/>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15068</TotalTime>
  <Words>9816</Words>
  <Application>Microsoft Macintosh PowerPoint</Application>
  <PresentationFormat>On-screen Show (4:3)</PresentationFormat>
  <Paragraphs>799</Paragraphs>
  <Slides>95</Slides>
  <Notes>89</Notes>
  <HiddenSlides>0</HiddenSlides>
  <MMClips>0</MMClips>
  <ScaleCrop>false</ScaleCrop>
  <HeadingPairs>
    <vt:vector size="4" baseType="variant">
      <vt:variant>
        <vt:lpstr>Theme</vt:lpstr>
      </vt:variant>
      <vt:variant>
        <vt:i4>1</vt:i4>
      </vt:variant>
      <vt:variant>
        <vt:lpstr>Slide Titles</vt:lpstr>
      </vt:variant>
      <vt:variant>
        <vt:i4>95</vt:i4>
      </vt:variant>
    </vt:vector>
  </HeadingPairs>
  <TitlesOfParts>
    <vt:vector size="96" baseType="lpstr">
      <vt:lpstr>template</vt:lpstr>
      <vt:lpstr>Project Basics</vt:lpstr>
      <vt:lpstr>Objectives</vt:lpstr>
      <vt:lpstr>Software Orientation</vt:lpstr>
      <vt:lpstr>Software Orientation</vt:lpstr>
      <vt:lpstr>Software Orientation</vt:lpstr>
      <vt:lpstr>Navigating in Microsoft Project 2016</vt:lpstr>
      <vt:lpstr>Navigating in Microsoft Project 2016</vt:lpstr>
      <vt:lpstr>Starting Microsoft Project 2016</vt:lpstr>
      <vt:lpstr>Step-by-Step: Starting Microsoft Project 2016</vt:lpstr>
      <vt:lpstr>Step-by-Step: Open a Template</vt:lpstr>
      <vt:lpstr>Step-by-Step: Open a Template</vt:lpstr>
      <vt:lpstr>Step-by-Step: Open a Template</vt:lpstr>
      <vt:lpstr>Step-by-Step: Open a Template</vt:lpstr>
      <vt:lpstr>Step-by-Step: Modify a Ribbon</vt:lpstr>
      <vt:lpstr>Step-by-Step: Modify a Ribbon</vt:lpstr>
      <vt:lpstr>Step-by-Step: Modify a Ribbon</vt:lpstr>
      <vt:lpstr>Step-by-Step: Use the Backstage Area</vt:lpstr>
      <vt:lpstr>Step-by-Step: Use the Backstage Area</vt:lpstr>
      <vt:lpstr>Software Orientation</vt:lpstr>
      <vt:lpstr>Software Orientation</vt:lpstr>
      <vt:lpstr>Step-by-Step: Display Data from Each Database</vt:lpstr>
      <vt:lpstr>Step-by-Step: Display Data from Each Database</vt:lpstr>
      <vt:lpstr>Step-by-Step: Display Data from Each Database</vt:lpstr>
      <vt:lpstr>Step-by-Step: Display Data from Each Database</vt:lpstr>
      <vt:lpstr>Step-by-Step: Display Data from Each Database</vt:lpstr>
      <vt:lpstr>Step-by-Step: Use Default Views</vt:lpstr>
      <vt:lpstr>Step-by-Step: Use Default Views</vt:lpstr>
      <vt:lpstr>Step-by-Step: Use Default Views</vt:lpstr>
      <vt:lpstr>Step-by-Step: Use Default Views</vt:lpstr>
      <vt:lpstr>Step-by-Step: Use Default Views</vt:lpstr>
      <vt:lpstr>Creating a Project Schedule</vt:lpstr>
      <vt:lpstr>Open a New, Blank Project Schedule </vt:lpstr>
      <vt:lpstr>Open a New, Blank Project Schedule </vt:lpstr>
      <vt:lpstr>Specifying the Project’s Start Date </vt:lpstr>
      <vt:lpstr>Specify a Start Date </vt:lpstr>
      <vt:lpstr>Specify a Start Date </vt:lpstr>
      <vt:lpstr>Specify a Start Date </vt:lpstr>
      <vt:lpstr>Save the Project Schedule </vt:lpstr>
      <vt:lpstr>Using Project Calendars </vt:lpstr>
      <vt:lpstr>Using Project Calendars </vt:lpstr>
      <vt:lpstr>Define a Project Calendar </vt:lpstr>
      <vt:lpstr>Define a Project Calendar </vt:lpstr>
      <vt:lpstr>Define a Project Calendar </vt:lpstr>
      <vt:lpstr>Define a Project Calendar </vt:lpstr>
      <vt:lpstr>Entering Tasks and Task Details </vt:lpstr>
      <vt:lpstr>Enter Tasks</vt:lpstr>
      <vt:lpstr>Entering Tasks and Task Details </vt:lpstr>
      <vt:lpstr>Entering Tasks and Task Details </vt:lpstr>
      <vt:lpstr>Entering Tasks and Task Details </vt:lpstr>
      <vt:lpstr>Software Orientation</vt:lpstr>
      <vt:lpstr>Software Orientation</vt:lpstr>
      <vt:lpstr>Software Orientation</vt:lpstr>
      <vt:lpstr>Entering Task Durations </vt:lpstr>
      <vt:lpstr>Enter Task Durations </vt:lpstr>
      <vt:lpstr>Enter Task Durations </vt:lpstr>
      <vt:lpstr>Enter Task Durations </vt:lpstr>
      <vt:lpstr>Enter Task Durations </vt:lpstr>
      <vt:lpstr>Understanding Manual Scheduling and Automatic Scheduling </vt:lpstr>
      <vt:lpstr>Switch from Manual Scheduling to Automatic Scheduling </vt:lpstr>
      <vt:lpstr>Switch from Manual Scheduling to Automatic Scheduling </vt:lpstr>
      <vt:lpstr>Switch from Manual Scheduling to Automatic Scheduling </vt:lpstr>
      <vt:lpstr>Creating a Milestone </vt:lpstr>
      <vt:lpstr>Create a Milestone </vt:lpstr>
      <vt:lpstr>Create a Milestone </vt:lpstr>
      <vt:lpstr>Using Work Breakdown Structure (WBS) </vt:lpstr>
      <vt:lpstr>Using Work Breakdown Structure (WBS) </vt:lpstr>
      <vt:lpstr>Organizing Tasks Into Phases</vt:lpstr>
      <vt:lpstr>Organizing Tasks Into Phases</vt:lpstr>
      <vt:lpstr>Create Summary Tasks </vt:lpstr>
      <vt:lpstr>Create Summary Tasks </vt:lpstr>
      <vt:lpstr>Create Summary Tasks </vt:lpstr>
      <vt:lpstr>Create Summary Tasks </vt:lpstr>
      <vt:lpstr>Create Summary Tasks </vt:lpstr>
      <vt:lpstr>Create Summary Tasks </vt:lpstr>
      <vt:lpstr>Create Summary Tasks </vt:lpstr>
      <vt:lpstr>Linking Tasks </vt:lpstr>
      <vt:lpstr>Link Two Tasks</vt:lpstr>
      <vt:lpstr>Link Two Tasks</vt:lpstr>
      <vt:lpstr>Link Two Tasks</vt:lpstr>
      <vt:lpstr>Link Two Tasks</vt:lpstr>
      <vt:lpstr>Link Two Tasks</vt:lpstr>
      <vt:lpstr>Link Two Tasks</vt:lpstr>
      <vt:lpstr>Link Two Tasks</vt:lpstr>
      <vt:lpstr>Link Several Tasks at Once</vt:lpstr>
      <vt:lpstr>Link Several Tasks at Once</vt:lpstr>
      <vt:lpstr>Link Phases and Milestone Tasks </vt:lpstr>
      <vt:lpstr>Link Phases and Milestone Tasks </vt:lpstr>
      <vt:lpstr>Link Phases and Milestone Tasks </vt:lpstr>
      <vt:lpstr>Documenting Tasks</vt:lpstr>
      <vt:lpstr>Enter a Task Note </vt:lpstr>
      <vt:lpstr>Enter a Task Note </vt:lpstr>
      <vt:lpstr>Enter a Task Note </vt:lpstr>
      <vt:lpstr>Reviewing the Project Schedule’s Duration </vt:lpstr>
      <vt:lpstr>Check the Project’s Duration</vt:lpstr>
      <vt:lpstr>Skill Summary</vt:lpstr>
    </vt:vector>
  </TitlesOfParts>
  <Manager/>
  <Company>John Wiley &amp; Sons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dc:title>
  <dc:subject>Project Basics</dc:subject>
  <dc:creator>Box Twelve Communications</dc:creator>
  <cp:keywords/>
  <dc:description/>
  <cp:lastModifiedBy>Box Twelve Communications</cp:lastModifiedBy>
  <cp:revision>422</cp:revision>
  <dcterms:created xsi:type="dcterms:W3CDTF">2011-08-08T12:10:51Z</dcterms:created>
  <dcterms:modified xsi:type="dcterms:W3CDTF">2017-04-10T13:40:39Z</dcterms:modified>
  <cp:category/>
</cp:coreProperties>
</file>